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2"/>
  </p:notesMasterIdLst>
  <p:sldIdLst>
    <p:sldId id="297" r:id="rId2"/>
    <p:sldId id="301" r:id="rId3"/>
    <p:sldId id="303" r:id="rId4"/>
    <p:sldId id="300" r:id="rId5"/>
    <p:sldId id="311" r:id="rId6"/>
    <p:sldId id="312" r:id="rId7"/>
    <p:sldId id="304" r:id="rId8"/>
    <p:sldId id="305" r:id="rId9"/>
    <p:sldId id="306" r:id="rId10"/>
    <p:sldId id="307" r:id="rId11"/>
    <p:sldId id="308" r:id="rId12"/>
    <p:sldId id="341" r:id="rId13"/>
    <p:sldId id="346" r:id="rId14"/>
    <p:sldId id="363" r:id="rId15"/>
    <p:sldId id="364" r:id="rId16"/>
    <p:sldId id="347" r:id="rId17"/>
    <p:sldId id="348" r:id="rId18"/>
    <p:sldId id="349" r:id="rId19"/>
    <p:sldId id="366" r:id="rId20"/>
    <p:sldId id="365" r:id="rId21"/>
    <p:sldId id="367" r:id="rId22"/>
    <p:sldId id="342" r:id="rId23"/>
    <p:sldId id="350" r:id="rId24"/>
    <p:sldId id="368" r:id="rId25"/>
    <p:sldId id="362" r:id="rId26"/>
    <p:sldId id="354" r:id="rId27"/>
    <p:sldId id="355" r:id="rId28"/>
    <p:sldId id="353" r:id="rId29"/>
    <p:sldId id="352" r:id="rId30"/>
    <p:sldId id="343" r:id="rId31"/>
    <p:sldId id="369" r:id="rId32"/>
    <p:sldId id="370" r:id="rId33"/>
    <p:sldId id="371" r:id="rId34"/>
    <p:sldId id="373" r:id="rId35"/>
    <p:sldId id="372" r:id="rId36"/>
    <p:sldId id="374" r:id="rId37"/>
    <p:sldId id="344" r:id="rId38"/>
    <p:sldId id="375" r:id="rId39"/>
    <p:sldId id="378" r:id="rId40"/>
    <p:sldId id="379" r:id="rId41"/>
    <p:sldId id="376" r:id="rId42"/>
    <p:sldId id="380" r:id="rId43"/>
    <p:sldId id="377" r:id="rId44"/>
    <p:sldId id="384" r:id="rId45"/>
    <p:sldId id="385" r:id="rId46"/>
    <p:sldId id="386" r:id="rId47"/>
    <p:sldId id="383" r:id="rId48"/>
    <p:sldId id="382" r:id="rId49"/>
    <p:sldId id="387" r:id="rId50"/>
    <p:sldId id="381" r:id="rId51"/>
    <p:sldId id="345" r:id="rId52"/>
    <p:sldId id="359" r:id="rId53"/>
    <p:sldId id="388" r:id="rId54"/>
    <p:sldId id="357" r:id="rId55"/>
    <p:sldId id="360" r:id="rId56"/>
    <p:sldId id="361" r:id="rId57"/>
    <p:sldId id="358" r:id="rId58"/>
    <p:sldId id="394" r:id="rId59"/>
    <p:sldId id="395" r:id="rId60"/>
    <p:sldId id="389" r:id="rId61"/>
    <p:sldId id="397" r:id="rId62"/>
    <p:sldId id="390" r:id="rId63"/>
    <p:sldId id="391" r:id="rId64"/>
    <p:sldId id="392" r:id="rId65"/>
    <p:sldId id="396" r:id="rId66"/>
    <p:sldId id="393" r:id="rId67"/>
    <p:sldId id="338" r:id="rId68"/>
    <p:sldId id="340" r:id="rId69"/>
    <p:sldId id="339" r:id="rId70"/>
    <p:sldId id="296" r:id="rId71"/>
  </p:sldIdLst>
  <p:sldSz cx="9144000" cy="6858000" type="screen4x3"/>
  <p:notesSz cx="6858000" cy="9144000"/>
  <p:defaultTextStyle>
    <a:defPPr>
      <a:defRPr lang="pl-PL"/>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CC0000"/>
    <a:srgbClr val="800000"/>
    <a:srgbClr val="0000CC"/>
    <a:srgbClr val="1F02A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60" d="100"/>
          <a:sy n="60" d="100"/>
        </p:scale>
        <p:origin x="-13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69FBDB4-1A65-BE15-EF51-7AD1A75ABE2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vl1pPr>
          </a:lstStyle>
          <a:p>
            <a:pPr>
              <a:defRPr/>
            </a:pPr>
            <a:endParaRPr lang="pl-PL" altLang="pl-PL"/>
          </a:p>
        </p:txBody>
      </p:sp>
      <p:sp>
        <p:nvSpPr>
          <p:cNvPr id="46083" name="Rectangle 3">
            <a:extLst>
              <a:ext uri="{FF2B5EF4-FFF2-40B4-BE49-F238E27FC236}">
                <a16:creationId xmlns:a16="http://schemas.microsoft.com/office/drawing/2014/main" id="{9307258A-1F53-3562-FB53-B9C8F81FBA8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vl1pPr>
          </a:lstStyle>
          <a:p>
            <a:pPr>
              <a:defRPr/>
            </a:pPr>
            <a:endParaRPr lang="pl-PL" altLang="pl-PL"/>
          </a:p>
        </p:txBody>
      </p:sp>
      <p:sp>
        <p:nvSpPr>
          <p:cNvPr id="14340" name="Rectangle 4">
            <a:extLst>
              <a:ext uri="{FF2B5EF4-FFF2-40B4-BE49-F238E27FC236}">
                <a16:creationId xmlns:a16="http://schemas.microsoft.com/office/drawing/2014/main" id="{18B926F7-F7DF-2F9F-9E0C-463C091BF08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a:extLst>
              <a:ext uri="{FF2B5EF4-FFF2-40B4-BE49-F238E27FC236}">
                <a16:creationId xmlns:a16="http://schemas.microsoft.com/office/drawing/2014/main" id="{141AF57F-EABB-6927-56BF-571CA4DC97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46086" name="Rectangle 6">
            <a:extLst>
              <a:ext uri="{FF2B5EF4-FFF2-40B4-BE49-F238E27FC236}">
                <a16:creationId xmlns:a16="http://schemas.microsoft.com/office/drawing/2014/main" id="{3FBFB8A8-B6E2-F891-07B4-3DB3C5B3EA3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vl1pPr>
          </a:lstStyle>
          <a:p>
            <a:pPr>
              <a:defRPr/>
            </a:pPr>
            <a:endParaRPr lang="pl-PL" altLang="pl-PL"/>
          </a:p>
        </p:txBody>
      </p:sp>
      <p:sp>
        <p:nvSpPr>
          <p:cNvPr id="46087" name="Rectangle 7">
            <a:extLst>
              <a:ext uri="{FF2B5EF4-FFF2-40B4-BE49-F238E27FC236}">
                <a16:creationId xmlns:a16="http://schemas.microsoft.com/office/drawing/2014/main" id="{1CF90A8B-FB0B-5861-A733-E1BC1D2BF48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smtClean="0"/>
            </a:lvl1pPr>
          </a:lstStyle>
          <a:p>
            <a:pPr>
              <a:defRPr/>
            </a:pPr>
            <a:fld id="{DA626F2A-15AA-43F1-B49C-B633E53DFBC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aphicFrame>
        <p:nvGraphicFramePr>
          <p:cNvPr id="3" name="Base" hidden="1">
            <a:extLst>
              <a:ext uri="{FF2B5EF4-FFF2-40B4-BE49-F238E27FC236}">
                <a16:creationId xmlns:a16="http://schemas.microsoft.com/office/drawing/2014/main" id="{19D3191F-94B4-85F8-A4C9-6905A59D5D7F}"/>
              </a:ext>
            </a:extLst>
          </p:cNvPr>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r:id="rId2" imgW="0" imgH="0" progId="PowerPoint.Show.8">
                  <p:embed/>
                </p:oleObj>
              </mc:Choice>
              <mc:Fallback>
                <p:oleObj r:id="rId2" imgW="0" imgH="0" progId="PowerPoint.Show.8">
                  <p:embed/>
                  <p:pic>
                    <p:nvPicPr>
                      <p:cNvPr id="2051" name="Base" hidden="1">
                        <a:extLst>
                          <a:ext uri="{FF2B5EF4-FFF2-40B4-BE49-F238E27FC236}">
                            <a16:creationId xmlns:a16="http://schemas.microsoft.com/office/drawing/2014/main" id="{DB72ED2E-D823-59C0-BC33-1E6A0A9F9ED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6" name="Rectangle 2"/>
          <p:cNvSpPr>
            <a:spLocks noGrp="1" noChangeArrowheads="1"/>
          </p:cNvSpPr>
          <p:nvPr>
            <p:ph type="ctrTitle"/>
          </p:nvPr>
        </p:nvSpPr>
        <p:spPr>
          <a:xfrm>
            <a:off x="4860032" y="136524"/>
            <a:ext cx="4283968" cy="4300588"/>
          </a:xfrm>
        </p:spPr>
        <p:txBody>
          <a:bodyPr/>
          <a:lstStyle>
            <a:lvl1pPr algn="ctr">
              <a:defRPr sz="3200">
                <a:effectLst/>
                <a:latin typeface="Arial" panose="020B0604020202020204" pitchFamily="34" charset="0"/>
                <a:cs typeface="Arial" panose="020B0604020202020204" pitchFamily="34" charset="0"/>
              </a:defRPr>
            </a:lvl1pPr>
          </a:lstStyle>
          <a:p>
            <a:pPr lvl="0"/>
            <a:r>
              <a:rPr lang="pl-PL" altLang="pl-PL" noProof="0" dirty="0"/>
              <a:t>Kliknij, aby edytować styl wzorca tytułu</a:t>
            </a:r>
          </a:p>
        </p:txBody>
      </p:sp>
      <p:sp>
        <p:nvSpPr>
          <p:cNvPr id="88067" name="Rectangle 3"/>
          <p:cNvSpPr>
            <a:spLocks noGrp="1" noChangeArrowheads="1"/>
          </p:cNvSpPr>
          <p:nvPr>
            <p:ph type="subTitle" idx="1"/>
          </p:nvPr>
        </p:nvSpPr>
        <p:spPr>
          <a:xfrm>
            <a:off x="4860031" y="4581128"/>
            <a:ext cx="4283969" cy="2140346"/>
          </a:xfrm>
        </p:spPr>
        <p:txBody>
          <a:bodyPr/>
          <a:lstStyle>
            <a:lvl1pPr marL="0" indent="0" algn="ctr">
              <a:buFontTx/>
              <a:buNone/>
              <a:defRPr sz="2400">
                <a:latin typeface="Arial" panose="020B0604020202020204" pitchFamily="34" charset="0"/>
                <a:cs typeface="Arial" panose="020B0604020202020204" pitchFamily="34" charset="0"/>
              </a:defRPr>
            </a:lvl1pPr>
          </a:lstStyle>
          <a:p>
            <a:pPr lvl="0"/>
            <a:r>
              <a:rPr lang="pl-PL" altLang="pl-PL" noProof="0" dirty="0"/>
              <a:t>Kliknij, aby edytować styl wzorca podtytułu</a:t>
            </a:r>
          </a:p>
        </p:txBody>
      </p:sp>
      <p:pic>
        <p:nvPicPr>
          <p:cNvPr id="8" name="Obraz 7">
            <a:extLst>
              <a:ext uri="{FF2B5EF4-FFF2-40B4-BE49-F238E27FC236}">
                <a16:creationId xmlns:a16="http://schemas.microsoft.com/office/drawing/2014/main" id="{41372FA3-65D3-0920-04A0-F88DB7F46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9" y="-38802"/>
            <a:ext cx="4768646" cy="6896802"/>
          </a:xfrm>
          <a:prstGeom prst="rect">
            <a:avLst/>
          </a:prstGeom>
        </p:spPr>
      </p:pic>
    </p:spTree>
    <p:extLst>
      <p:ext uri="{BB962C8B-B14F-4D97-AF65-F5344CB8AC3E}">
        <p14:creationId xmlns:p14="http://schemas.microsoft.com/office/powerpoint/2010/main" val="134684782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6746A59-9792-120B-A1BD-74B7B1111166}"/>
              </a:ext>
            </a:extLst>
          </p:cNvPr>
          <p:cNvSpPr>
            <a:spLocks noGrp="1"/>
          </p:cNvSpPr>
          <p:nvPr>
            <p:ph type="dt" sz="half" idx="10"/>
          </p:nvPr>
        </p:nvSpPr>
        <p:spPr/>
        <p:txBody>
          <a:bodyPr/>
          <a:lstStyle>
            <a:lvl1pPr>
              <a:defRPr/>
            </a:lvl1pPr>
          </a:lstStyle>
          <a:p>
            <a:pPr>
              <a:defRPr/>
            </a:pPr>
            <a:endParaRPr lang="pl-PL" altLang="pl-PL"/>
          </a:p>
        </p:txBody>
      </p:sp>
      <p:sp>
        <p:nvSpPr>
          <p:cNvPr id="6" name="Symbol zastępczy stopki 5">
            <a:extLst>
              <a:ext uri="{FF2B5EF4-FFF2-40B4-BE49-F238E27FC236}">
                <a16:creationId xmlns:a16="http://schemas.microsoft.com/office/drawing/2014/main" id="{8385FFC7-5F59-EF0D-2609-427BC2CA7A25}"/>
              </a:ext>
            </a:extLst>
          </p:cNvPr>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a:extLst>
              <a:ext uri="{FF2B5EF4-FFF2-40B4-BE49-F238E27FC236}">
                <a16:creationId xmlns:a16="http://schemas.microsoft.com/office/drawing/2014/main" id="{437069D4-BB3E-8635-918D-AC1CF73E5AED}"/>
              </a:ext>
            </a:extLst>
          </p:cNvPr>
          <p:cNvSpPr>
            <a:spLocks noGrp="1"/>
          </p:cNvSpPr>
          <p:nvPr>
            <p:ph type="sldNum" sz="quarter" idx="12"/>
          </p:nvPr>
        </p:nvSpPr>
        <p:spPr/>
        <p:txBody>
          <a:bodyPr/>
          <a:lstStyle>
            <a:lvl1pPr>
              <a:defRPr smtClean="0"/>
            </a:lvl1pPr>
          </a:lstStyle>
          <a:p>
            <a:pPr>
              <a:defRPr/>
            </a:pPr>
            <a:fld id="{399ACF74-D62D-4584-B94D-415CAA58ACDE}" type="slidenum">
              <a:rPr lang="pl-PL" altLang="pl-PL"/>
              <a:pPr>
                <a:defRPr/>
              </a:pPr>
              <a:t>‹#›</a:t>
            </a:fld>
            <a:endParaRPr lang="pl-PL" altLang="pl-PL"/>
          </a:p>
        </p:txBody>
      </p:sp>
    </p:spTree>
    <p:extLst>
      <p:ext uri="{BB962C8B-B14F-4D97-AF65-F5344CB8AC3E}">
        <p14:creationId xmlns:p14="http://schemas.microsoft.com/office/powerpoint/2010/main" val="200356738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250824" y="0"/>
            <a:ext cx="7705551" cy="1268413"/>
          </a:xfrm>
        </p:spPr>
        <p:txBody>
          <a:bodyPr/>
          <a:lstStyle>
            <a:lvl1pPr>
              <a:defRPr>
                <a:effectLst/>
              </a:defRPr>
            </a:lvl1pPr>
          </a:lstStyle>
          <a:p>
            <a:r>
              <a:rPr lang="pl-PL"/>
              <a:t>Kliknij, aby edytować styl</a:t>
            </a:r>
          </a:p>
        </p:txBody>
      </p:sp>
      <p:sp>
        <p:nvSpPr>
          <p:cNvPr id="3" name="Symbol zastępczy tekstu 2"/>
          <p:cNvSpPr>
            <a:spLocks noGrp="1"/>
          </p:cNvSpPr>
          <p:nvPr>
            <p:ph type="body" sz="half" idx="1"/>
          </p:nvPr>
        </p:nvSpPr>
        <p:spPr>
          <a:xfrm>
            <a:off x="250825" y="1341438"/>
            <a:ext cx="4105275" cy="4929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508500" y="1341438"/>
            <a:ext cx="4106863" cy="23876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08500" y="3881438"/>
            <a:ext cx="4106863" cy="2389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a:extLst>
              <a:ext uri="{FF2B5EF4-FFF2-40B4-BE49-F238E27FC236}">
                <a16:creationId xmlns:a16="http://schemas.microsoft.com/office/drawing/2014/main" id="{DCE80058-D522-306C-4304-856F49920653}"/>
              </a:ext>
            </a:extLst>
          </p:cNvPr>
          <p:cNvSpPr>
            <a:spLocks noGrp="1"/>
          </p:cNvSpPr>
          <p:nvPr>
            <p:ph type="dt" sz="half" idx="10"/>
          </p:nvPr>
        </p:nvSpPr>
        <p:spPr/>
        <p:txBody>
          <a:bodyPr/>
          <a:lstStyle>
            <a:lvl1pPr>
              <a:defRPr/>
            </a:lvl1pPr>
          </a:lstStyle>
          <a:p>
            <a:pPr>
              <a:defRPr/>
            </a:pPr>
            <a:endParaRPr lang="pl-PL" altLang="pl-PL"/>
          </a:p>
        </p:txBody>
      </p:sp>
      <p:sp>
        <p:nvSpPr>
          <p:cNvPr id="7" name="Symbol zastępczy stopki 6">
            <a:extLst>
              <a:ext uri="{FF2B5EF4-FFF2-40B4-BE49-F238E27FC236}">
                <a16:creationId xmlns:a16="http://schemas.microsoft.com/office/drawing/2014/main" id="{F6544AD3-A63F-857B-2C89-9F9B1AC5B7B7}"/>
              </a:ext>
            </a:extLst>
          </p:cNvPr>
          <p:cNvSpPr>
            <a:spLocks noGrp="1"/>
          </p:cNvSpPr>
          <p:nvPr>
            <p:ph type="ftr" sz="quarter" idx="11"/>
          </p:nvPr>
        </p:nvSpPr>
        <p:spPr/>
        <p:txBody>
          <a:bodyPr/>
          <a:lstStyle>
            <a:lvl1pPr>
              <a:defRPr/>
            </a:lvl1pPr>
          </a:lstStyle>
          <a:p>
            <a:pPr>
              <a:defRPr/>
            </a:pPr>
            <a:endParaRPr lang="pl-PL" altLang="pl-PL"/>
          </a:p>
        </p:txBody>
      </p:sp>
      <p:sp>
        <p:nvSpPr>
          <p:cNvPr id="8" name="Symbol zastępczy numeru slajdu 7">
            <a:extLst>
              <a:ext uri="{FF2B5EF4-FFF2-40B4-BE49-F238E27FC236}">
                <a16:creationId xmlns:a16="http://schemas.microsoft.com/office/drawing/2014/main" id="{009273E2-EE5A-8D2C-AD93-EBEF6492DD2D}"/>
              </a:ext>
            </a:extLst>
          </p:cNvPr>
          <p:cNvSpPr>
            <a:spLocks noGrp="1"/>
          </p:cNvSpPr>
          <p:nvPr>
            <p:ph type="sldNum" sz="quarter" idx="12"/>
          </p:nvPr>
        </p:nvSpPr>
        <p:spPr/>
        <p:txBody>
          <a:bodyPr/>
          <a:lstStyle>
            <a:lvl1pPr>
              <a:defRPr smtClean="0"/>
            </a:lvl1pPr>
          </a:lstStyle>
          <a:p>
            <a:pPr>
              <a:defRPr/>
            </a:pPr>
            <a:fld id="{FBDF7B4E-97AF-46BE-8359-5AAC9102533A}" type="slidenum">
              <a:rPr lang="pl-PL" altLang="pl-PL"/>
              <a:pPr>
                <a:defRPr/>
              </a:pPr>
              <a:t>‹#›</a:t>
            </a:fld>
            <a:endParaRPr lang="pl-PL" altLang="pl-PL"/>
          </a:p>
        </p:txBody>
      </p:sp>
    </p:spTree>
    <p:extLst>
      <p:ext uri="{BB962C8B-B14F-4D97-AF65-F5344CB8AC3E}">
        <p14:creationId xmlns:p14="http://schemas.microsoft.com/office/powerpoint/2010/main" val="116209235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braz">
    <p:spTree>
      <p:nvGrpSpPr>
        <p:cNvPr id="1" name=""/>
        <p:cNvGrpSpPr/>
        <p:nvPr/>
      </p:nvGrpSpPr>
      <p:grpSpPr>
        <a:xfrm>
          <a:off x="0" y="0"/>
          <a:ext cx="0" cy="0"/>
          <a:chOff x="0" y="0"/>
          <a:chExt cx="0" cy="0"/>
        </a:xfrm>
      </p:grpSpPr>
      <p:graphicFrame>
        <p:nvGraphicFramePr>
          <p:cNvPr id="3" name="Base" hidden="1">
            <a:extLst>
              <a:ext uri="{FF2B5EF4-FFF2-40B4-BE49-F238E27FC236}">
                <a16:creationId xmlns:a16="http://schemas.microsoft.com/office/drawing/2014/main" id="{19D3191F-94B4-85F8-A4C9-6905A59D5D7F}"/>
              </a:ext>
            </a:extLst>
          </p:cNvPr>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r:id="rId2" imgW="0" imgH="0" progId="PowerPoint.Show.8">
                  <p:embed/>
                </p:oleObj>
              </mc:Choice>
              <mc:Fallback>
                <p:oleObj r:id="rId2" imgW="0" imgH="0" progId="PowerPoint.Show.8">
                  <p:embed/>
                  <p:pic>
                    <p:nvPicPr>
                      <p:cNvPr id="3" name="Base" hidden="1">
                        <a:extLst>
                          <a:ext uri="{FF2B5EF4-FFF2-40B4-BE49-F238E27FC236}">
                            <a16:creationId xmlns:a16="http://schemas.microsoft.com/office/drawing/2014/main" id="{19D3191F-94B4-85F8-A4C9-6905A59D5D7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651870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250825" y="1"/>
            <a:ext cx="7849567" cy="764704"/>
          </a:xfrm>
        </p:spPr>
        <p:txBody>
          <a:bodyPr/>
          <a:lstStyle>
            <a:lvl1pPr>
              <a:defRPr>
                <a:effectLst/>
                <a:latin typeface="Arial" panose="020B0604020202020204" pitchFamily="34" charset="0"/>
                <a:cs typeface="Arial" panose="020B0604020202020204" pitchFamily="34" charset="0"/>
              </a:defRPr>
            </a:lvl1pPr>
          </a:lstStyle>
          <a:p>
            <a:r>
              <a:rPr lang="pl-PL" dirty="0"/>
              <a:t>Kliknij, aby edytować styl</a:t>
            </a:r>
          </a:p>
        </p:txBody>
      </p:sp>
      <p:sp>
        <p:nvSpPr>
          <p:cNvPr id="3" name="Symbol zastępczy zawartości 2"/>
          <p:cNvSpPr>
            <a:spLocks noGrp="1"/>
          </p:cNvSpPr>
          <p:nvPr>
            <p:ph idx="1"/>
          </p:nvPr>
        </p:nvSpPr>
        <p:spPr>
          <a:xfrm>
            <a:off x="250824" y="836712"/>
            <a:ext cx="8893175" cy="6021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04920010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effectLst/>
              </a:defRPr>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8AF263D-EBF8-552A-31A6-48C7FD163921}"/>
              </a:ext>
            </a:extLst>
          </p:cNvPr>
          <p:cNvSpPr>
            <a:spLocks noGrp="1"/>
          </p:cNvSpPr>
          <p:nvPr>
            <p:ph type="dt" sz="half" idx="10"/>
          </p:nvPr>
        </p:nvSpPr>
        <p:spPr/>
        <p:txBody>
          <a:bodyPr/>
          <a:lstStyle>
            <a:lvl1pPr>
              <a:defRPr/>
            </a:lvl1pPr>
          </a:lstStyle>
          <a:p>
            <a:pPr>
              <a:defRPr/>
            </a:pPr>
            <a:endParaRPr lang="pl-PL" altLang="pl-PL"/>
          </a:p>
        </p:txBody>
      </p:sp>
      <p:sp>
        <p:nvSpPr>
          <p:cNvPr id="5" name="Symbol zastępczy stopki 4">
            <a:extLst>
              <a:ext uri="{FF2B5EF4-FFF2-40B4-BE49-F238E27FC236}">
                <a16:creationId xmlns:a16="http://schemas.microsoft.com/office/drawing/2014/main" id="{618C83D3-0461-B268-F784-AEA282308CC5}"/>
              </a:ext>
            </a:extLst>
          </p:cNvPr>
          <p:cNvSpPr>
            <a:spLocks noGrp="1"/>
          </p:cNvSpPr>
          <p:nvPr>
            <p:ph type="ftr" sz="quarter" idx="11"/>
          </p:nvPr>
        </p:nvSpPr>
        <p:spPr/>
        <p:txBody>
          <a:bodyPr/>
          <a:lstStyle>
            <a:lvl1pPr>
              <a:defRPr/>
            </a:lvl1pPr>
          </a:lstStyle>
          <a:p>
            <a:pPr>
              <a:defRPr/>
            </a:pPr>
            <a:endParaRPr lang="pl-PL" altLang="pl-PL"/>
          </a:p>
        </p:txBody>
      </p:sp>
      <p:sp>
        <p:nvSpPr>
          <p:cNvPr id="6" name="Symbol zastępczy numeru slajdu 5">
            <a:extLst>
              <a:ext uri="{FF2B5EF4-FFF2-40B4-BE49-F238E27FC236}">
                <a16:creationId xmlns:a16="http://schemas.microsoft.com/office/drawing/2014/main" id="{7CFECD6A-360B-968D-8621-47A7CFC59BD7}"/>
              </a:ext>
            </a:extLst>
          </p:cNvPr>
          <p:cNvSpPr>
            <a:spLocks noGrp="1"/>
          </p:cNvSpPr>
          <p:nvPr>
            <p:ph type="sldNum" sz="quarter" idx="12"/>
          </p:nvPr>
        </p:nvSpPr>
        <p:spPr/>
        <p:txBody>
          <a:bodyPr/>
          <a:lstStyle>
            <a:lvl1pPr>
              <a:defRPr smtClean="0"/>
            </a:lvl1pPr>
          </a:lstStyle>
          <a:p>
            <a:pPr>
              <a:defRPr/>
            </a:pPr>
            <a:fld id="{A3C24921-4480-4BC1-8CE1-95D243A69EC8}" type="slidenum">
              <a:rPr lang="pl-PL" altLang="pl-PL"/>
              <a:pPr>
                <a:defRPr/>
              </a:pPr>
              <a:t>‹#›</a:t>
            </a:fld>
            <a:endParaRPr lang="pl-PL" altLang="pl-PL"/>
          </a:p>
        </p:txBody>
      </p:sp>
    </p:spTree>
    <p:extLst>
      <p:ext uri="{BB962C8B-B14F-4D97-AF65-F5344CB8AC3E}">
        <p14:creationId xmlns:p14="http://schemas.microsoft.com/office/powerpoint/2010/main" val="36262622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250824" y="0"/>
            <a:ext cx="7849567" cy="1268413"/>
          </a:xfrm>
        </p:spPr>
        <p:txBody>
          <a:bodyPr/>
          <a:lstStyle>
            <a:lvl1pPr>
              <a:defRPr>
                <a:effectLst/>
              </a:defRPr>
            </a:lvl1pPr>
          </a:lstStyle>
          <a:p>
            <a:r>
              <a:rPr lang="pl-PL"/>
              <a:t>Kliknij, aby edytować styl</a:t>
            </a:r>
          </a:p>
        </p:txBody>
      </p:sp>
      <p:sp>
        <p:nvSpPr>
          <p:cNvPr id="3" name="Symbol zastępczy zawartości 2"/>
          <p:cNvSpPr>
            <a:spLocks noGrp="1"/>
          </p:cNvSpPr>
          <p:nvPr>
            <p:ph sz="half" idx="1"/>
          </p:nvPr>
        </p:nvSpPr>
        <p:spPr>
          <a:xfrm>
            <a:off x="250825" y="1341438"/>
            <a:ext cx="4105275" cy="4929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508500" y="1341438"/>
            <a:ext cx="4106863" cy="4929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8729AE7-7E87-3E14-9DEB-B1FABB098B9F}"/>
              </a:ext>
            </a:extLst>
          </p:cNvPr>
          <p:cNvSpPr>
            <a:spLocks noGrp="1"/>
          </p:cNvSpPr>
          <p:nvPr>
            <p:ph type="dt" sz="half" idx="10"/>
          </p:nvPr>
        </p:nvSpPr>
        <p:spPr/>
        <p:txBody>
          <a:bodyPr/>
          <a:lstStyle>
            <a:lvl1pPr>
              <a:defRPr/>
            </a:lvl1pPr>
          </a:lstStyle>
          <a:p>
            <a:pPr>
              <a:defRPr/>
            </a:pPr>
            <a:endParaRPr lang="pl-PL" altLang="pl-PL"/>
          </a:p>
        </p:txBody>
      </p:sp>
      <p:sp>
        <p:nvSpPr>
          <p:cNvPr id="6" name="Symbol zastępczy stopki 5">
            <a:extLst>
              <a:ext uri="{FF2B5EF4-FFF2-40B4-BE49-F238E27FC236}">
                <a16:creationId xmlns:a16="http://schemas.microsoft.com/office/drawing/2014/main" id="{7B8488F1-7E67-45DF-3F75-BDFC018ABEDC}"/>
              </a:ext>
            </a:extLst>
          </p:cNvPr>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a:extLst>
              <a:ext uri="{FF2B5EF4-FFF2-40B4-BE49-F238E27FC236}">
                <a16:creationId xmlns:a16="http://schemas.microsoft.com/office/drawing/2014/main" id="{D8A9E6BE-FD40-E018-EC1B-2B8CE7364322}"/>
              </a:ext>
            </a:extLst>
          </p:cNvPr>
          <p:cNvSpPr>
            <a:spLocks noGrp="1"/>
          </p:cNvSpPr>
          <p:nvPr>
            <p:ph type="sldNum" sz="quarter" idx="12"/>
          </p:nvPr>
        </p:nvSpPr>
        <p:spPr/>
        <p:txBody>
          <a:bodyPr/>
          <a:lstStyle>
            <a:lvl1pPr>
              <a:defRPr smtClean="0"/>
            </a:lvl1pPr>
          </a:lstStyle>
          <a:p>
            <a:pPr>
              <a:defRPr/>
            </a:pPr>
            <a:fld id="{58BAAD2A-316D-40F7-905F-E2B007A069B3}" type="slidenum">
              <a:rPr lang="pl-PL" altLang="pl-PL"/>
              <a:pPr>
                <a:defRPr/>
              </a:pPr>
              <a:t>‹#›</a:t>
            </a:fld>
            <a:endParaRPr lang="pl-PL" altLang="pl-PL"/>
          </a:p>
        </p:txBody>
      </p:sp>
    </p:spTree>
    <p:extLst>
      <p:ext uri="{BB962C8B-B14F-4D97-AF65-F5344CB8AC3E}">
        <p14:creationId xmlns:p14="http://schemas.microsoft.com/office/powerpoint/2010/main" val="178086131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lvl1pPr>
              <a:defRPr>
                <a:effectLst/>
              </a:defRPr>
            </a:lvl1pPr>
          </a:lstStyle>
          <a:p>
            <a:r>
              <a:rPr lang="pl-PL"/>
              <a:t>Kliknij, aby edytować styl</a:t>
            </a:r>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15082C2-B9B3-4822-7C0F-E814ED4475F2}"/>
              </a:ext>
            </a:extLst>
          </p:cNvPr>
          <p:cNvSpPr>
            <a:spLocks noGrp="1"/>
          </p:cNvSpPr>
          <p:nvPr>
            <p:ph type="dt" sz="half" idx="10"/>
          </p:nvPr>
        </p:nvSpPr>
        <p:spPr/>
        <p:txBody>
          <a:bodyPr/>
          <a:lstStyle>
            <a:lvl1pPr>
              <a:defRPr/>
            </a:lvl1pPr>
          </a:lstStyle>
          <a:p>
            <a:pPr>
              <a:defRPr/>
            </a:pPr>
            <a:endParaRPr lang="pl-PL" altLang="pl-PL"/>
          </a:p>
        </p:txBody>
      </p:sp>
      <p:sp>
        <p:nvSpPr>
          <p:cNvPr id="8" name="Symbol zastępczy stopki 7">
            <a:extLst>
              <a:ext uri="{FF2B5EF4-FFF2-40B4-BE49-F238E27FC236}">
                <a16:creationId xmlns:a16="http://schemas.microsoft.com/office/drawing/2014/main" id="{4F69381A-F809-3A24-3440-B06EA790E769}"/>
              </a:ext>
            </a:extLst>
          </p:cNvPr>
          <p:cNvSpPr>
            <a:spLocks noGrp="1"/>
          </p:cNvSpPr>
          <p:nvPr>
            <p:ph type="ftr" sz="quarter" idx="11"/>
          </p:nvPr>
        </p:nvSpPr>
        <p:spPr/>
        <p:txBody>
          <a:bodyPr/>
          <a:lstStyle>
            <a:lvl1pPr>
              <a:defRPr/>
            </a:lvl1pPr>
          </a:lstStyle>
          <a:p>
            <a:pPr>
              <a:defRPr/>
            </a:pPr>
            <a:endParaRPr lang="pl-PL" altLang="pl-PL"/>
          </a:p>
        </p:txBody>
      </p:sp>
      <p:sp>
        <p:nvSpPr>
          <p:cNvPr id="9" name="Symbol zastępczy numeru slajdu 8">
            <a:extLst>
              <a:ext uri="{FF2B5EF4-FFF2-40B4-BE49-F238E27FC236}">
                <a16:creationId xmlns:a16="http://schemas.microsoft.com/office/drawing/2014/main" id="{1AFFE79C-765D-5ECE-C1B6-8A1C533BB92A}"/>
              </a:ext>
            </a:extLst>
          </p:cNvPr>
          <p:cNvSpPr>
            <a:spLocks noGrp="1"/>
          </p:cNvSpPr>
          <p:nvPr>
            <p:ph type="sldNum" sz="quarter" idx="12"/>
          </p:nvPr>
        </p:nvSpPr>
        <p:spPr/>
        <p:txBody>
          <a:bodyPr/>
          <a:lstStyle>
            <a:lvl1pPr>
              <a:defRPr smtClean="0"/>
            </a:lvl1pPr>
          </a:lstStyle>
          <a:p>
            <a:pPr>
              <a:defRPr/>
            </a:pPr>
            <a:fld id="{208743CF-278D-43C3-9043-96BE0B9FE657}" type="slidenum">
              <a:rPr lang="pl-PL" altLang="pl-PL"/>
              <a:pPr>
                <a:defRPr/>
              </a:pPr>
              <a:t>‹#›</a:t>
            </a:fld>
            <a:endParaRPr lang="pl-PL" altLang="pl-PL"/>
          </a:p>
        </p:txBody>
      </p:sp>
    </p:spTree>
    <p:extLst>
      <p:ext uri="{BB962C8B-B14F-4D97-AF65-F5344CB8AC3E}">
        <p14:creationId xmlns:p14="http://schemas.microsoft.com/office/powerpoint/2010/main" val="274339593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effectLst/>
                <a:latin typeface="Arial" panose="020B0604020202020204" pitchFamily="34" charset="0"/>
                <a:cs typeface="Arial" panose="020B0604020202020204" pitchFamily="34" charset="0"/>
              </a:defRPr>
            </a:lvl1pPr>
          </a:lstStyle>
          <a:p>
            <a:r>
              <a:rPr lang="pl-PL"/>
              <a:t>Kliknij, aby edytować styl</a:t>
            </a:r>
          </a:p>
        </p:txBody>
      </p:sp>
      <p:sp>
        <p:nvSpPr>
          <p:cNvPr id="3" name="Symbol zastępczy daty 2">
            <a:extLst>
              <a:ext uri="{FF2B5EF4-FFF2-40B4-BE49-F238E27FC236}">
                <a16:creationId xmlns:a16="http://schemas.microsoft.com/office/drawing/2014/main" id="{8A7E4516-EF35-0A74-06AD-47F73C4BA565}"/>
              </a:ext>
            </a:extLst>
          </p:cNvPr>
          <p:cNvSpPr>
            <a:spLocks noGrp="1"/>
          </p:cNvSpPr>
          <p:nvPr>
            <p:ph type="dt" sz="half" idx="10"/>
          </p:nvPr>
        </p:nvSpPr>
        <p:spPr/>
        <p:txBody>
          <a:bodyPr/>
          <a:lstStyle>
            <a:lvl1pPr>
              <a:defRPr/>
            </a:lvl1pPr>
          </a:lstStyle>
          <a:p>
            <a:pPr>
              <a:defRPr/>
            </a:pPr>
            <a:endParaRPr lang="pl-PL" altLang="pl-PL"/>
          </a:p>
        </p:txBody>
      </p:sp>
      <p:sp>
        <p:nvSpPr>
          <p:cNvPr id="4" name="Symbol zastępczy stopki 3">
            <a:extLst>
              <a:ext uri="{FF2B5EF4-FFF2-40B4-BE49-F238E27FC236}">
                <a16:creationId xmlns:a16="http://schemas.microsoft.com/office/drawing/2014/main" id="{5C91504D-902C-AAC3-A20B-9657C1882D5D}"/>
              </a:ext>
            </a:extLst>
          </p:cNvPr>
          <p:cNvSpPr>
            <a:spLocks noGrp="1"/>
          </p:cNvSpPr>
          <p:nvPr>
            <p:ph type="ftr" sz="quarter" idx="11"/>
          </p:nvPr>
        </p:nvSpPr>
        <p:spPr/>
        <p:txBody>
          <a:bodyPr/>
          <a:lstStyle>
            <a:lvl1pPr>
              <a:defRPr/>
            </a:lvl1pPr>
          </a:lstStyle>
          <a:p>
            <a:pPr>
              <a:defRPr/>
            </a:pPr>
            <a:endParaRPr lang="pl-PL" altLang="pl-PL"/>
          </a:p>
        </p:txBody>
      </p:sp>
      <p:sp>
        <p:nvSpPr>
          <p:cNvPr id="5" name="Symbol zastępczy numeru slajdu 4">
            <a:extLst>
              <a:ext uri="{FF2B5EF4-FFF2-40B4-BE49-F238E27FC236}">
                <a16:creationId xmlns:a16="http://schemas.microsoft.com/office/drawing/2014/main" id="{A5C8AF5F-EC1E-C974-1BDE-98BB6F3B3C8B}"/>
              </a:ext>
            </a:extLst>
          </p:cNvPr>
          <p:cNvSpPr>
            <a:spLocks noGrp="1"/>
          </p:cNvSpPr>
          <p:nvPr>
            <p:ph type="sldNum" sz="quarter" idx="12"/>
          </p:nvPr>
        </p:nvSpPr>
        <p:spPr/>
        <p:txBody>
          <a:bodyPr/>
          <a:lstStyle>
            <a:lvl1pPr>
              <a:defRPr smtClean="0"/>
            </a:lvl1pPr>
          </a:lstStyle>
          <a:p>
            <a:pPr>
              <a:defRPr/>
            </a:pPr>
            <a:fld id="{D7547E57-29B5-47D5-8EA4-44FB15A3C519}" type="slidenum">
              <a:rPr lang="pl-PL" altLang="pl-PL"/>
              <a:pPr>
                <a:defRPr/>
              </a:pPr>
              <a:t>‹#›</a:t>
            </a:fld>
            <a:endParaRPr lang="pl-PL" altLang="pl-PL"/>
          </a:p>
        </p:txBody>
      </p:sp>
    </p:spTree>
    <p:extLst>
      <p:ext uri="{BB962C8B-B14F-4D97-AF65-F5344CB8AC3E}">
        <p14:creationId xmlns:p14="http://schemas.microsoft.com/office/powerpoint/2010/main" val="240508851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64659BC-59A5-09F7-C2DF-B5D7C95AFDAE}"/>
              </a:ext>
            </a:extLst>
          </p:cNvPr>
          <p:cNvSpPr>
            <a:spLocks noGrp="1"/>
          </p:cNvSpPr>
          <p:nvPr>
            <p:ph type="dt" sz="half" idx="10"/>
          </p:nvPr>
        </p:nvSpPr>
        <p:spPr/>
        <p:txBody>
          <a:bodyPr/>
          <a:lstStyle>
            <a:lvl1pPr>
              <a:defRPr/>
            </a:lvl1pPr>
          </a:lstStyle>
          <a:p>
            <a:pPr>
              <a:defRPr/>
            </a:pPr>
            <a:endParaRPr lang="pl-PL" altLang="pl-PL"/>
          </a:p>
        </p:txBody>
      </p:sp>
      <p:sp>
        <p:nvSpPr>
          <p:cNvPr id="3" name="Symbol zastępczy stopki 2">
            <a:extLst>
              <a:ext uri="{FF2B5EF4-FFF2-40B4-BE49-F238E27FC236}">
                <a16:creationId xmlns:a16="http://schemas.microsoft.com/office/drawing/2014/main" id="{021585B9-1E7F-0AFF-068E-B7D7081F2F6F}"/>
              </a:ext>
            </a:extLst>
          </p:cNvPr>
          <p:cNvSpPr>
            <a:spLocks noGrp="1"/>
          </p:cNvSpPr>
          <p:nvPr>
            <p:ph type="ftr" sz="quarter" idx="11"/>
          </p:nvPr>
        </p:nvSpPr>
        <p:spPr/>
        <p:txBody>
          <a:bodyPr/>
          <a:lstStyle>
            <a:lvl1pPr>
              <a:defRPr/>
            </a:lvl1pPr>
          </a:lstStyle>
          <a:p>
            <a:pPr>
              <a:defRPr/>
            </a:pPr>
            <a:endParaRPr lang="pl-PL" altLang="pl-PL"/>
          </a:p>
        </p:txBody>
      </p:sp>
      <p:sp>
        <p:nvSpPr>
          <p:cNvPr id="4" name="Symbol zastępczy numeru slajdu 3">
            <a:extLst>
              <a:ext uri="{FF2B5EF4-FFF2-40B4-BE49-F238E27FC236}">
                <a16:creationId xmlns:a16="http://schemas.microsoft.com/office/drawing/2014/main" id="{76023798-EE8E-15AF-2B36-1381286DF034}"/>
              </a:ext>
            </a:extLst>
          </p:cNvPr>
          <p:cNvSpPr>
            <a:spLocks noGrp="1"/>
          </p:cNvSpPr>
          <p:nvPr>
            <p:ph type="sldNum" sz="quarter" idx="12"/>
          </p:nvPr>
        </p:nvSpPr>
        <p:spPr/>
        <p:txBody>
          <a:bodyPr/>
          <a:lstStyle>
            <a:lvl1pPr>
              <a:defRPr smtClean="0"/>
            </a:lvl1pPr>
          </a:lstStyle>
          <a:p>
            <a:pPr>
              <a:defRPr/>
            </a:pPr>
            <a:fld id="{7010D564-E26A-4EC2-937F-0D19390D629B}" type="slidenum">
              <a:rPr lang="pl-PL" altLang="pl-PL"/>
              <a:pPr>
                <a:defRPr/>
              </a:pPr>
              <a:t>‹#›</a:t>
            </a:fld>
            <a:endParaRPr lang="pl-PL" altLang="pl-PL"/>
          </a:p>
        </p:txBody>
      </p:sp>
      <p:sp>
        <p:nvSpPr>
          <p:cNvPr id="6" name="Symbol zastępczy zawartości 5">
            <a:extLst>
              <a:ext uri="{FF2B5EF4-FFF2-40B4-BE49-F238E27FC236}">
                <a16:creationId xmlns:a16="http://schemas.microsoft.com/office/drawing/2014/main" id="{B64D1E7E-727B-0E08-44B0-911FFADF4437}"/>
              </a:ext>
            </a:extLst>
          </p:cNvPr>
          <p:cNvSpPr>
            <a:spLocks noGrp="1"/>
          </p:cNvSpPr>
          <p:nvPr>
            <p:ph sz="quarter" idx="13"/>
          </p:nvPr>
        </p:nvSpPr>
        <p:spPr>
          <a:xfrm>
            <a:off x="457200" y="1484784"/>
            <a:ext cx="8686800" cy="42484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653321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effectLst/>
              </a:defRPr>
            </a:lvl1pPr>
          </a:lstStyle>
          <a:p>
            <a:r>
              <a:rPr lang="pl-PL"/>
              <a:t>Kliknij, aby edytować styl</a:t>
            </a:r>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6B7B5BA-6378-2FDB-576D-69E4183590CE}"/>
              </a:ext>
            </a:extLst>
          </p:cNvPr>
          <p:cNvSpPr>
            <a:spLocks noGrp="1"/>
          </p:cNvSpPr>
          <p:nvPr>
            <p:ph type="dt" sz="half" idx="10"/>
          </p:nvPr>
        </p:nvSpPr>
        <p:spPr/>
        <p:txBody>
          <a:bodyPr/>
          <a:lstStyle>
            <a:lvl1pPr>
              <a:defRPr/>
            </a:lvl1pPr>
          </a:lstStyle>
          <a:p>
            <a:pPr>
              <a:defRPr/>
            </a:pPr>
            <a:endParaRPr lang="pl-PL" altLang="pl-PL"/>
          </a:p>
        </p:txBody>
      </p:sp>
      <p:sp>
        <p:nvSpPr>
          <p:cNvPr id="6" name="Symbol zastępczy stopki 5">
            <a:extLst>
              <a:ext uri="{FF2B5EF4-FFF2-40B4-BE49-F238E27FC236}">
                <a16:creationId xmlns:a16="http://schemas.microsoft.com/office/drawing/2014/main" id="{83E6DB6B-69C2-A512-860E-AF15684E35F8}"/>
              </a:ext>
            </a:extLst>
          </p:cNvPr>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a:extLst>
              <a:ext uri="{FF2B5EF4-FFF2-40B4-BE49-F238E27FC236}">
                <a16:creationId xmlns:a16="http://schemas.microsoft.com/office/drawing/2014/main" id="{713C11DC-DFA5-AB4B-D5C1-2977F088D2DF}"/>
              </a:ext>
            </a:extLst>
          </p:cNvPr>
          <p:cNvSpPr>
            <a:spLocks noGrp="1"/>
          </p:cNvSpPr>
          <p:nvPr>
            <p:ph type="sldNum" sz="quarter" idx="12"/>
          </p:nvPr>
        </p:nvSpPr>
        <p:spPr/>
        <p:txBody>
          <a:bodyPr/>
          <a:lstStyle>
            <a:lvl1pPr>
              <a:defRPr smtClean="0"/>
            </a:lvl1pPr>
          </a:lstStyle>
          <a:p>
            <a:pPr>
              <a:defRPr/>
            </a:pPr>
            <a:fld id="{895830C8-F5E5-42DA-AE1F-3BDDACEE3A85}" type="slidenum">
              <a:rPr lang="pl-PL" altLang="pl-PL"/>
              <a:pPr>
                <a:defRPr/>
              </a:pPr>
              <a:t>‹#›</a:t>
            </a:fld>
            <a:endParaRPr lang="pl-PL" altLang="pl-PL"/>
          </a:p>
        </p:txBody>
      </p:sp>
    </p:spTree>
    <p:extLst>
      <p:ext uri="{BB962C8B-B14F-4D97-AF65-F5344CB8AC3E}">
        <p14:creationId xmlns:p14="http://schemas.microsoft.com/office/powerpoint/2010/main" val="375311109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E9F476A-4C7C-BD01-2327-DBC7541A59D2}"/>
              </a:ext>
            </a:extLst>
          </p:cNvPr>
          <p:cNvSpPr>
            <a:spLocks noGrp="1" noChangeArrowheads="1"/>
          </p:cNvSpPr>
          <p:nvPr>
            <p:ph type="title"/>
          </p:nvPr>
        </p:nvSpPr>
        <p:spPr bwMode="auto">
          <a:xfrm>
            <a:off x="250825" y="0"/>
            <a:ext cx="7200900" cy="1268413"/>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pl-PL" altLang="pl-PL" dirty="0"/>
              <a:t>Kliknij, aby edytować styl wzorca tytułu</a:t>
            </a:r>
          </a:p>
        </p:txBody>
      </p:sp>
      <p:sp>
        <p:nvSpPr>
          <p:cNvPr id="1028" name="Rectangle 3">
            <a:extLst>
              <a:ext uri="{FF2B5EF4-FFF2-40B4-BE49-F238E27FC236}">
                <a16:creationId xmlns:a16="http://schemas.microsoft.com/office/drawing/2014/main" id="{1A57E03B-C932-2217-EEA6-82093A291736}"/>
              </a:ext>
            </a:extLst>
          </p:cNvPr>
          <p:cNvSpPr>
            <a:spLocks noGrp="1" noChangeArrowheads="1"/>
          </p:cNvSpPr>
          <p:nvPr>
            <p:ph type="body" idx="1"/>
          </p:nvPr>
        </p:nvSpPr>
        <p:spPr bwMode="auto">
          <a:xfrm>
            <a:off x="250825" y="1341438"/>
            <a:ext cx="8364538"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 name="Rectangle 4">
            <a:extLst>
              <a:ext uri="{FF2B5EF4-FFF2-40B4-BE49-F238E27FC236}">
                <a16:creationId xmlns:a16="http://schemas.microsoft.com/office/drawing/2014/main" id="{2F3CBC35-315E-A64D-D5DB-8F88E609BE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vl1pPr>
          </a:lstStyle>
          <a:p>
            <a:pPr>
              <a:defRPr/>
            </a:pPr>
            <a:endParaRPr lang="pl-PL" altLang="pl-PL"/>
          </a:p>
        </p:txBody>
      </p:sp>
      <p:sp>
        <p:nvSpPr>
          <p:cNvPr id="1029" name="Rectangle 5">
            <a:extLst>
              <a:ext uri="{FF2B5EF4-FFF2-40B4-BE49-F238E27FC236}">
                <a16:creationId xmlns:a16="http://schemas.microsoft.com/office/drawing/2014/main" id="{80E820DE-BB92-3E78-DBFB-D70DDEE1626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vl1pPr>
          </a:lstStyle>
          <a:p>
            <a:pPr>
              <a:defRPr/>
            </a:pPr>
            <a:endParaRPr lang="pl-PL" altLang="pl-PL"/>
          </a:p>
        </p:txBody>
      </p:sp>
      <p:sp>
        <p:nvSpPr>
          <p:cNvPr id="1030" name="Rectangle 6">
            <a:extLst>
              <a:ext uri="{FF2B5EF4-FFF2-40B4-BE49-F238E27FC236}">
                <a16:creationId xmlns:a16="http://schemas.microsoft.com/office/drawing/2014/main" id="{BA00C6C6-5496-E76F-5F94-906650135C2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smtClean="0"/>
            </a:lvl1pPr>
          </a:lstStyle>
          <a:p>
            <a:pPr>
              <a:defRPr/>
            </a:pPr>
            <a:fld id="{B12EF7AE-72D5-4FAB-84C3-4EF8624690E3}" type="slidenum">
              <a:rPr lang="pl-PL" altLang="pl-PL"/>
              <a:pPr>
                <a:defRPr/>
              </a:pPr>
              <a:t>‹#›</a:t>
            </a:fld>
            <a:endParaRPr lang="pl-PL" altLang="pl-PL"/>
          </a:p>
        </p:txBody>
      </p:sp>
      <p:pic>
        <p:nvPicPr>
          <p:cNvPr id="5" name="Obraz 4">
            <a:extLst>
              <a:ext uri="{FF2B5EF4-FFF2-40B4-BE49-F238E27FC236}">
                <a16:creationId xmlns:a16="http://schemas.microsoft.com/office/drawing/2014/main" id="{3739E1CA-00DA-C5AA-1AF7-5E0E46007E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20892" y="0"/>
            <a:ext cx="923108" cy="133507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4" r:id="rId11"/>
  </p:sldLayoutIdLst>
  <p:transition spd="slow"/>
  <p:txStyles>
    <p:titleStyle>
      <a:lvl1pPr algn="l" rtl="0" eaLnBrk="0" fontAlgn="base" hangingPunct="0">
        <a:spcBef>
          <a:spcPct val="0"/>
        </a:spcBef>
        <a:spcAft>
          <a:spcPct val="0"/>
        </a:spcAft>
        <a:defRPr sz="2400" b="1" kern="1200">
          <a:solidFill>
            <a:srgbClr val="FF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2400" b="1">
          <a:solidFill>
            <a:srgbClr val="FF0000"/>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har char="–"/>
        <a:defRPr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har char="»"/>
        <a:defRPr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adel.jezuici.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a:extLst>
              <a:ext uri="{FF2B5EF4-FFF2-40B4-BE49-F238E27FC236}">
                <a16:creationId xmlns:a16="http://schemas.microsoft.com/office/drawing/2014/main" id="{ADCD3CB9-11DB-1205-6A41-29CE98B30B85}"/>
              </a:ext>
            </a:extLst>
          </p:cNvPr>
          <p:cNvSpPr>
            <a:spLocks noGrp="1" noChangeArrowheads="1"/>
          </p:cNvSpPr>
          <p:nvPr>
            <p:ph type="ctrTitle"/>
          </p:nvPr>
        </p:nvSpPr>
        <p:spPr/>
        <p:txBody>
          <a:bodyPr/>
          <a:lstStyle/>
          <a:p>
            <a:pPr eaLnBrk="1" hangingPunct="1">
              <a:defRPr/>
            </a:pPr>
            <a:r>
              <a:rPr lang="pl-PL" altLang="pl-PL" b="0" dirty="0"/>
              <a:t>Encyklika </a:t>
            </a:r>
            <a:br>
              <a:rPr lang="pl-PL" altLang="pl-PL" b="0" dirty="0"/>
            </a:br>
            <a:r>
              <a:rPr lang="pl-PL" altLang="pl-PL" sz="3600" i="1" dirty="0" err="1"/>
              <a:t>Dilexit</a:t>
            </a:r>
            <a:r>
              <a:rPr lang="pl-PL" altLang="pl-PL" sz="3600" i="1" dirty="0"/>
              <a:t> nos</a:t>
            </a:r>
            <a:br>
              <a:rPr lang="pl-PL" altLang="pl-PL" dirty="0"/>
            </a:br>
            <a:r>
              <a:rPr lang="pl-PL" altLang="pl-PL" sz="2800" b="0" dirty="0"/>
              <a:t>Ojca Świętego</a:t>
            </a:r>
            <a:br>
              <a:rPr lang="pl-PL" altLang="pl-PL" sz="2800" dirty="0"/>
            </a:br>
            <a:r>
              <a:rPr lang="pl-PL" altLang="pl-PL" sz="2800" dirty="0"/>
              <a:t>Franciszka</a:t>
            </a:r>
            <a:br>
              <a:rPr lang="pl-PL" altLang="pl-PL" dirty="0"/>
            </a:br>
            <a:r>
              <a:rPr lang="pl-PL" altLang="pl-PL" sz="2800" b="0" dirty="0"/>
              <a:t>o miłości ludzkiej i Bożej</a:t>
            </a:r>
            <a:br>
              <a:rPr lang="pl-PL" altLang="pl-PL" sz="2800" b="0" dirty="0"/>
            </a:br>
            <a:r>
              <a:rPr lang="pl-PL" altLang="pl-PL" sz="2800" b="0" dirty="0"/>
              <a:t>Serca Jezusa Chrystusa</a:t>
            </a:r>
            <a:br>
              <a:rPr lang="pl-PL" altLang="pl-PL" b="0" dirty="0"/>
            </a:br>
            <a:endParaRPr lang="pl-PL" altLang="pl-PL" b="0" dirty="0"/>
          </a:p>
        </p:txBody>
      </p:sp>
      <p:sp>
        <p:nvSpPr>
          <p:cNvPr id="15363" name="Rectangle 5">
            <a:extLst>
              <a:ext uri="{FF2B5EF4-FFF2-40B4-BE49-F238E27FC236}">
                <a16:creationId xmlns:a16="http://schemas.microsoft.com/office/drawing/2014/main" id="{8EBF824B-57C8-A71B-39A8-4713A013B76F}"/>
              </a:ext>
            </a:extLst>
          </p:cNvPr>
          <p:cNvSpPr>
            <a:spLocks noGrp="1" noChangeArrowheads="1"/>
          </p:cNvSpPr>
          <p:nvPr>
            <p:ph type="subTitle" idx="1"/>
          </p:nvPr>
        </p:nvSpPr>
        <p:spPr/>
        <p:txBody>
          <a:bodyPr/>
          <a:lstStyle/>
          <a:p>
            <a:pPr eaLnBrk="1" hangingPunct="1"/>
            <a:r>
              <a:rPr lang="pl-PL" altLang="pl-PL" dirty="0"/>
              <a:t>ks. Krzysztof </a:t>
            </a:r>
            <a:r>
              <a:rPr lang="pl-PL" altLang="pl-PL" dirty="0" err="1"/>
              <a:t>Mądel</a:t>
            </a:r>
            <a:r>
              <a:rPr lang="pl-PL" altLang="pl-PL" dirty="0"/>
              <a:t> SJ</a:t>
            </a:r>
          </a:p>
          <a:p>
            <a:pPr eaLnBrk="1" hangingPunct="1"/>
            <a:r>
              <a:rPr lang="pl-PL" altLang="pl-PL" dirty="0">
                <a:hlinkClick r:id="rId2"/>
              </a:rPr>
              <a:t>http://madel.jezuici.pl</a:t>
            </a:r>
            <a:endParaRPr lang="pl-PL" altLang="pl-PL" dirty="0"/>
          </a:p>
          <a:p>
            <a:pPr eaLnBrk="1" hangingPunct="1"/>
            <a:endParaRPr lang="pl-PL" altLang="pl-PL" dirty="0"/>
          </a:p>
          <a:p>
            <a:pPr eaLnBrk="1" hangingPunct="1"/>
            <a:endParaRPr lang="pl-PL" altLang="pl-PL" dirty="0"/>
          </a:p>
          <a:p>
            <a:pPr eaLnBrk="1" hangingPunct="1"/>
            <a:r>
              <a:rPr lang="pl-PL" altLang="pl-PL" dirty="0"/>
              <a:t>Akademia św. Ignacego</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F63F-B2F6-CA95-B241-BD7D4876D50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8E1BBAD-954D-8F18-C0A9-6895CA281C3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607468DB-453D-8FD6-CA9A-D71685E19182}"/>
              </a:ext>
            </a:extLst>
          </p:cNvPr>
          <p:cNvSpPr>
            <a:spLocks noGrp="1"/>
          </p:cNvSpPr>
          <p:nvPr>
            <p:ph idx="1"/>
          </p:nvPr>
        </p:nvSpPr>
        <p:spPr/>
        <p:txBody>
          <a:bodyPr/>
          <a:lstStyle/>
          <a:p>
            <a:pPr marL="0" indent="0">
              <a:buNone/>
            </a:pPr>
            <a:r>
              <a:rPr lang="pl-PL" dirty="0"/>
              <a:t>IV. Miłość, która daje pić	</a:t>
            </a:r>
          </a:p>
          <a:p>
            <a:pPr lvl="1"/>
            <a:r>
              <a:rPr lang="pl-PL" dirty="0"/>
              <a:t>Pragnienie Bożej miłości</a:t>
            </a:r>
          </a:p>
          <a:p>
            <a:pPr lvl="1"/>
            <a:r>
              <a:rPr lang="pl-PL" dirty="0"/>
              <a:t>Rozbrzmiewanie Słowa w historii</a:t>
            </a:r>
          </a:p>
          <a:p>
            <a:pPr lvl="1"/>
            <a:r>
              <a:rPr lang="pl-PL" dirty="0"/>
              <a:t>Szerzenie nabożeństwa do Serca Chrystusa</a:t>
            </a:r>
          </a:p>
          <a:p>
            <a:pPr lvl="1"/>
            <a:r>
              <a:rPr lang="pl-PL" dirty="0"/>
              <a:t>Święty Franciszek Salezy</a:t>
            </a:r>
          </a:p>
          <a:p>
            <a:pPr lvl="1"/>
            <a:r>
              <a:rPr lang="pl-PL" dirty="0"/>
              <a:t>Nowa Deklaracja Miłości</a:t>
            </a:r>
          </a:p>
          <a:p>
            <a:pPr lvl="1"/>
            <a:r>
              <a:rPr lang="pl-PL" dirty="0"/>
              <a:t>Święty Klaudiusz de La </a:t>
            </a:r>
            <a:r>
              <a:rPr lang="pl-PL" dirty="0" err="1"/>
              <a:t>Colombière</a:t>
            </a:r>
            <a:endParaRPr lang="pl-PL" dirty="0"/>
          </a:p>
          <a:p>
            <a:pPr lvl="1"/>
            <a:r>
              <a:rPr lang="pl-PL" dirty="0"/>
              <a:t>Święty Karol de Foucauld i Święta Teresa od Dzieciątka Jezus</a:t>
            </a:r>
          </a:p>
          <a:p>
            <a:pPr lvl="1"/>
            <a:r>
              <a:rPr lang="pl-PL" dirty="0"/>
              <a:t>Święta Teresa od Dzieciątka Jezus</a:t>
            </a:r>
          </a:p>
          <a:p>
            <a:pPr lvl="1"/>
            <a:r>
              <a:rPr lang="pl-PL" dirty="0"/>
              <a:t>Wpływ na Towarzystwo Jezusowe</a:t>
            </a:r>
          </a:p>
          <a:p>
            <a:pPr lvl="1"/>
            <a:r>
              <a:rPr lang="pl-PL" dirty="0"/>
              <a:t>Długi strumień życia wewnętrznego</a:t>
            </a:r>
          </a:p>
          <a:p>
            <a:pPr lvl="1"/>
            <a:r>
              <a:rPr lang="pl-PL" dirty="0"/>
              <a:t>Nabożeństwo pocieszenia</a:t>
            </a:r>
          </a:p>
          <a:p>
            <a:pPr lvl="2"/>
            <a:r>
              <a:rPr lang="pl-PL" sz="1800" dirty="0"/>
              <a:t>Wraz z Nim na Krzyżu</a:t>
            </a:r>
          </a:p>
          <a:p>
            <a:pPr lvl="2"/>
            <a:r>
              <a:rPr lang="pl-PL" sz="1800" dirty="0"/>
              <a:t>Racje serca</a:t>
            </a:r>
          </a:p>
          <a:p>
            <a:pPr lvl="2"/>
            <a:r>
              <a:rPr lang="pl-PL" sz="1800" dirty="0"/>
              <a:t>Skrucha</a:t>
            </a:r>
          </a:p>
          <a:p>
            <a:pPr lvl="2"/>
            <a:r>
              <a:rPr lang="pl-PL" sz="1800" dirty="0"/>
              <a:t>Pocieszeni, aby pocieszać</a:t>
            </a:r>
          </a:p>
        </p:txBody>
      </p:sp>
    </p:spTree>
    <p:extLst>
      <p:ext uri="{BB962C8B-B14F-4D97-AF65-F5344CB8AC3E}">
        <p14:creationId xmlns:p14="http://schemas.microsoft.com/office/powerpoint/2010/main" val="28785199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F41C-CD4E-1873-6A2B-509BCA4D989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D62EDEF-C566-C325-664C-314F5C872867}"/>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AC1F9E8C-25E2-A511-1FF8-9A121596AE24}"/>
              </a:ext>
            </a:extLst>
          </p:cNvPr>
          <p:cNvSpPr>
            <a:spLocks noGrp="1"/>
          </p:cNvSpPr>
          <p:nvPr>
            <p:ph idx="1"/>
          </p:nvPr>
        </p:nvSpPr>
        <p:spPr/>
        <p:txBody>
          <a:bodyPr/>
          <a:lstStyle/>
          <a:p>
            <a:pPr marL="0" indent="0">
              <a:buNone/>
            </a:pPr>
            <a:r>
              <a:rPr lang="pl-PL" dirty="0"/>
              <a:t>V. Miłość dla miłości</a:t>
            </a:r>
          </a:p>
          <a:p>
            <a:pPr lvl="1"/>
            <a:r>
              <a:rPr lang="pl-PL" dirty="0"/>
              <a:t>Skarga i prośba</a:t>
            </a:r>
          </a:p>
          <a:p>
            <a:pPr lvl="1"/>
            <a:r>
              <a:rPr lang="pl-PL" dirty="0"/>
              <a:t>Przedłużać jego miłość w braciach</a:t>
            </a:r>
          </a:p>
          <a:p>
            <a:pPr lvl="1"/>
            <a:r>
              <a:rPr lang="pl-PL" dirty="0"/>
              <a:t>Niektóre echa w historii duchowości</a:t>
            </a:r>
          </a:p>
          <a:p>
            <a:pPr lvl="1"/>
            <a:r>
              <a:rPr lang="pl-PL" dirty="0"/>
              <a:t>Być źródłem dla innych</a:t>
            </a:r>
          </a:p>
          <a:p>
            <a:pPr lvl="1"/>
            <a:r>
              <a:rPr lang="pl-PL" dirty="0"/>
              <a:t>Braterstwo i mistyka</a:t>
            </a:r>
          </a:p>
          <a:p>
            <a:pPr lvl="1"/>
            <a:r>
              <a:rPr lang="pl-PL" dirty="0"/>
              <a:t>Zadośćuczynienie: budowanie na zgliszczach</a:t>
            </a:r>
          </a:p>
          <a:p>
            <a:pPr lvl="2"/>
            <a:r>
              <a:rPr lang="pl-PL" sz="1800" dirty="0"/>
              <a:t>Społeczne znaczenie zadośćuczynienia Sercu Chrystusa</a:t>
            </a:r>
          </a:p>
          <a:p>
            <a:pPr lvl="2"/>
            <a:r>
              <a:rPr lang="pl-PL" sz="1800" dirty="0"/>
              <a:t>Zadośćuczynić zranionym sercom	</a:t>
            </a:r>
          </a:p>
          <a:p>
            <a:pPr lvl="2"/>
            <a:r>
              <a:rPr lang="pl-PL" sz="1800" dirty="0"/>
              <a:t>Piękno prośby o przebaczenie</a:t>
            </a:r>
          </a:p>
          <a:p>
            <a:pPr lvl="2"/>
            <a:r>
              <a:rPr lang="pl-PL" sz="1800" dirty="0"/>
              <a:t>Zadośćuczynienie: przedłużenie Serca Chrystusa</a:t>
            </a:r>
          </a:p>
          <a:p>
            <a:pPr lvl="2"/>
            <a:r>
              <a:rPr lang="pl-PL" sz="1800" dirty="0"/>
              <a:t>Ofiara dla Miłości</a:t>
            </a:r>
          </a:p>
          <a:p>
            <a:pPr lvl="1"/>
            <a:r>
              <a:rPr lang="pl-PL" dirty="0"/>
              <a:t>Spójność i harmonia</a:t>
            </a:r>
          </a:p>
          <a:p>
            <a:pPr lvl="1"/>
            <a:r>
              <a:rPr lang="pl-PL" dirty="0"/>
              <a:t>Rozmiłować Świat</a:t>
            </a:r>
          </a:p>
          <a:p>
            <a:pPr lvl="1"/>
            <a:r>
              <a:rPr lang="pl-PL" dirty="0"/>
              <a:t>W komunii służby</a:t>
            </a:r>
          </a:p>
          <a:p>
            <a:pPr marL="0" indent="0">
              <a:buNone/>
            </a:pPr>
            <a:endParaRPr lang="pl-PL" dirty="0"/>
          </a:p>
          <a:p>
            <a:endParaRPr lang="pl-PL" dirty="0"/>
          </a:p>
        </p:txBody>
      </p:sp>
    </p:spTree>
    <p:extLst>
      <p:ext uri="{BB962C8B-B14F-4D97-AF65-F5344CB8AC3E}">
        <p14:creationId xmlns:p14="http://schemas.microsoft.com/office/powerpoint/2010/main" val="322317814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5CA3-BA2F-A8E5-EC02-F25395D9C6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24C0C0B-E9E6-97C8-50BF-B9D745B8BF11}"/>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E90A25FE-D7C5-531D-6F55-BA3DF79580EA}"/>
              </a:ext>
            </a:extLst>
          </p:cNvPr>
          <p:cNvSpPr>
            <a:spLocks noGrp="1"/>
          </p:cNvSpPr>
          <p:nvPr>
            <p:ph idx="1"/>
          </p:nvPr>
        </p:nvSpPr>
        <p:spPr/>
        <p:txBody>
          <a:bodyPr/>
          <a:lstStyle/>
          <a:p>
            <a:pPr marL="0" indent="0">
              <a:buNone/>
            </a:pPr>
            <a:r>
              <a:rPr lang="pl-PL" b="1" dirty="0"/>
              <a:t>I. Znaczenie serca</a:t>
            </a:r>
          </a:p>
          <a:p>
            <a:pPr lvl="1"/>
            <a:r>
              <a:rPr lang="pl-PL" sz="2400" dirty="0"/>
              <a:t>Co rozumiemy, gdy mówimy „serce”?</a:t>
            </a:r>
          </a:p>
          <a:p>
            <a:pPr lvl="1"/>
            <a:r>
              <a:rPr lang="pl-PL" sz="2400" dirty="0"/>
              <a:t>Powrócić do serca</a:t>
            </a:r>
          </a:p>
          <a:p>
            <a:pPr lvl="1"/>
            <a:r>
              <a:rPr lang="pl-PL" sz="2400" dirty="0"/>
              <a:t>Serce, które łączy fragmenty</a:t>
            </a:r>
          </a:p>
          <a:p>
            <a:pPr lvl="1"/>
            <a:r>
              <a:rPr lang="pl-PL" sz="2400" dirty="0"/>
              <a:t>Płomień</a:t>
            </a:r>
          </a:p>
          <a:p>
            <a:pPr lvl="1"/>
            <a:r>
              <a:rPr lang="pl-PL" sz="2400" dirty="0"/>
              <a:t>Świat może się zmienić zaczynając od serca</a:t>
            </a:r>
          </a:p>
          <a:p>
            <a:pPr marL="0" indent="0">
              <a:buNone/>
            </a:pPr>
            <a:endParaRPr lang="pl-PL" dirty="0"/>
          </a:p>
        </p:txBody>
      </p:sp>
    </p:spTree>
    <p:extLst>
      <p:ext uri="{BB962C8B-B14F-4D97-AF65-F5344CB8AC3E}">
        <p14:creationId xmlns:p14="http://schemas.microsoft.com/office/powerpoint/2010/main" val="42008086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7F4C7-FFA4-A122-4CEB-B040E1C5747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57DB3A-FE62-B921-0DFD-0321F980E762}"/>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A203A067-6F0F-758B-A4E7-7C494313532B}"/>
              </a:ext>
            </a:extLst>
          </p:cNvPr>
          <p:cNvSpPr>
            <a:spLocks noGrp="1"/>
          </p:cNvSpPr>
          <p:nvPr>
            <p:ph idx="1"/>
          </p:nvPr>
        </p:nvSpPr>
        <p:spPr/>
        <p:txBody>
          <a:bodyPr/>
          <a:lstStyle/>
          <a:p>
            <a:pPr marL="0" indent="0">
              <a:buNone/>
            </a:pPr>
            <a:r>
              <a:rPr lang="pl-PL" b="1" dirty="0"/>
              <a:t>I. Znaczenie serca. </a:t>
            </a:r>
            <a:r>
              <a:rPr lang="pl-PL" dirty="0"/>
              <a:t>Co rozumiemy, gdy mówimy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 W klasycznej świeckiej grece termin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kardia</a:t>
            </a:r>
            <a:r>
              <a:rPr lang="pl-PL" dirty="0">
                <a:effectLst/>
                <a:latin typeface="Georgia" panose="02040502050405020303" pitchFamily="18" charset="0"/>
                <a:ea typeface="Times New Roman" panose="02020603050405020304" pitchFamily="18" charset="0"/>
                <a:cs typeface="Times New Roman" panose="02020603050405020304" pitchFamily="18" charset="0"/>
              </a:rPr>
              <a:t> oznacza to, co jest najbardziej wewnętrzne w ludziach, zwierzętach i roślinach. U Homera oznacza nie tylko centrum cielesne, ale także duszę i duchowy rdzeń istoty ludzkiej. W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Iliadzie</a:t>
            </a:r>
            <a:r>
              <a:rPr lang="pl-PL" dirty="0">
                <a:effectLst/>
                <a:latin typeface="Georgia" panose="02040502050405020303" pitchFamily="18" charset="0"/>
                <a:ea typeface="Times New Roman" panose="02020603050405020304" pitchFamily="18" charset="0"/>
                <a:cs typeface="Times New Roman" panose="02020603050405020304" pitchFamily="18" charset="0"/>
              </a:rPr>
              <a:t> myśl i uczucie przynależą do serca i są sobie bardzo bliskie. Serce jawi się tu jako centrum pragnienia i miejsce, w którym kształtują się ważne decyzje osoby. U Platona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Timaios</a:t>
            </a:r>
            <a:r>
              <a:rPr lang="pl-PL" dirty="0">
                <a:effectLst/>
                <a:latin typeface="Georgia" panose="02040502050405020303" pitchFamily="18" charset="0"/>
                <a:ea typeface="Times New Roman" panose="02020603050405020304" pitchFamily="18" charset="0"/>
                <a:cs typeface="Times New Roman" panose="02020603050405020304" pitchFamily="18" charset="0"/>
              </a:rPr>
              <a:t>], serce pełni funkcję niejako „syntetyzującą” to, co jest racjonalne oraz skłonności każdego, ponieważ zarówno władza wyższych zdolności, jak i namiętności są przekazywane przez żyły, które zbiegają się w sercu. Tak więc, od starożytności, zdawaliśmy sobie sprawę z tego, jak ważne jest postrzeganie istoty ludzkiej nie jako sumy różnych zdolności, ale jako świata duszy i ciała, z jednoczącym centrum, które nadaje znaczenie i ukierunkowanie wszystkiemu, czego dana osoba doświadcza.</a:t>
            </a:r>
            <a:endParaRPr lang="pl-PL" dirty="0"/>
          </a:p>
        </p:txBody>
      </p:sp>
    </p:spTree>
    <p:extLst>
      <p:ext uri="{BB962C8B-B14F-4D97-AF65-F5344CB8AC3E}">
        <p14:creationId xmlns:p14="http://schemas.microsoft.com/office/powerpoint/2010/main" val="70056607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6450-88C1-5984-7A24-660677F4A88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959972C-C273-1655-9FAA-51D8567165BD}"/>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6E5304DB-1E5E-71E8-0DD5-E9E55A806BA2}"/>
              </a:ext>
            </a:extLst>
          </p:cNvPr>
          <p:cNvSpPr>
            <a:spLocks noGrp="1"/>
          </p:cNvSpPr>
          <p:nvPr>
            <p:ph idx="1"/>
          </p:nvPr>
        </p:nvSpPr>
        <p:spPr/>
        <p:txBody>
          <a:bodyPr/>
          <a:lstStyle/>
          <a:p>
            <a:pPr marL="0" indent="0">
              <a:buNone/>
            </a:pPr>
            <a:r>
              <a:rPr lang="pl-PL" b="1" dirty="0"/>
              <a:t>I. Znaczenie serca. </a:t>
            </a:r>
            <a:r>
              <a:rPr lang="pl-PL" dirty="0"/>
              <a:t>Co rozumiemy, gdy mówimy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4. Biblia mówi, że „żywe jest słowo Boże, skuteczne (…) zdolne osądzić pragnienia i myśli serca”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Hbr</a:t>
            </a:r>
            <a:r>
              <a:rPr lang="pl-PL" dirty="0">
                <a:effectLst/>
                <a:latin typeface="Georgia" panose="02040502050405020303" pitchFamily="18" charset="0"/>
                <a:ea typeface="Times New Roman" panose="02020603050405020304" pitchFamily="18" charset="0"/>
                <a:cs typeface="Times New Roman" panose="02020603050405020304" pitchFamily="18" charset="0"/>
              </a:rPr>
              <a:t> 4, 12). W ten sposób mówi nam o rdzeniu, o sercu, które kryje się za tym, co zewnętrzne, a nawet za powierzchownymi myślami, które nas dezorientują. Uczniowie z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Emaus</a:t>
            </a:r>
            <a:r>
              <a:rPr lang="pl-PL" dirty="0">
                <a:effectLst/>
                <a:latin typeface="Georgia" panose="02040502050405020303" pitchFamily="18" charset="0"/>
                <a:ea typeface="Times New Roman" panose="02020603050405020304" pitchFamily="18" charset="0"/>
                <a:cs typeface="Times New Roman" panose="02020603050405020304" pitchFamily="18" charset="0"/>
              </a:rPr>
              <a:t>, podczas swej tajemniczej wędrówki ze zmartwychwstałym Chrystusem, przeżywali chwile udręki, zagubienia, rozpaczy, rozczarowania. A jednak, ponad tym wszystkim i pomimo wszystko, coś działo się w głębi ich wnętrza: „Czy serce nie pałało w nas, kiedy rozmawiał z nami w drodze?”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Łk</a:t>
            </a:r>
            <a:r>
              <a:rPr lang="pl-PL" dirty="0">
                <a:effectLst/>
                <a:latin typeface="Georgia" panose="02040502050405020303" pitchFamily="18" charset="0"/>
                <a:ea typeface="Times New Roman" panose="02020603050405020304" pitchFamily="18" charset="0"/>
                <a:cs typeface="Times New Roman" panose="02020603050405020304" pitchFamily="18" charset="0"/>
              </a:rPr>
              <a:t> 24, 32).*</a:t>
            </a:r>
          </a:p>
          <a:p>
            <a:pPr marL="0" indent="0" algn="just">
              <a:spcBef>
                <a:spcPts val="300"/>
              </a:spcBef>
              <a:spcAft>
                <a:spcPts val="300"/>
              </a:spcAft>
              <a:buNone/>
            </a:pPr>
            <a:endParaRPr lang="pl-PL" b="0" i="0" dirty="0">
              <a:solidFill>
                <a:srgbClr val="001320"/>
              </a:solidFill>
              <a:effectLst/>
              <a:latin typeface="Cardo"/>
            </a:endParaRPr>
          </a:p>
          <a:p>
            <a:pPr marL="0" indent="0" algn="just">
              <a:spcBef>
                <a:spcPts val="300"/>
              </a:spcBef>
              <a:spcAft>
                <a:spcPts val="300"/>
              </a:spcAft>
              <a:buNone/>
            </a:pPr>
            <a:r>
              <a:rPr lang="pl-PL" b="0" i="0" dirty="0">
                <a:solidFill>
                  <a:srgbClr val="001320"/>
                </a:solidFill>
                <a:effectLst/>
                <a:latin typeface="Cardo"/>
              </a:rPr>
              <a:t>* </a:t>
            </a:r>
            <a:r>
              <a:rPr lang="el-GR" b="0" i="0" dirty="0">
                <a:solidFill>
                  <a:srgbClr val="001320"/>
                </a:solidFill>
                <a:effectLst/>
                <a:latin typeface="Cardo"/>
              </a:rPr>
              <a:t>Οὐχὶ ἡ καρδία ἡμῶν καιομένη ἦν ἐν ἡμῖν, ὡς ἐλάλει ἡμῖν ἐν τῇ ὁδῷ, ὡς διήνοιγεν ἡμῖν τὰς γραφάς;</a:t>
            </a:r>
            <a:endParaRPr lang="pl-PL"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6386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4F49-AA84-6949-C33D-87F4EEA1582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9B31529-156C-A13B-DB09-4B19C32BBD9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C2BB4655-4D89-D26A-107B-C2EFA0EB808D}"/>
              </a:ext>
            </a:extLst>
          </p:cNvPr>
          <p:cNvSpPr>
            <a:spLocks noGrp="1"/>
          </p:cNvSpPr>
          <p:nvPr>
            <p:ph idx="1"/>
          </p:nvPr>
        </p:nvSpPr>
        <p:spPr/>
        <p:txBody>
          <a:bodyPr/>
          <a:lstStyle/>
          <a:p>
            <a:pPr marL="0" indent="0">
              <a:buNone/>
            </a:pPr>
            <a:r>
              <a:rPr lang="pl-PL" b="1" dirty="0"/>
              <a:t>I. Znaczenie serca. </a:t>
            </a:r>
            <a:r>
              <a:rPr lang="pl-PL" dirty="0"/>
              <a:t>Co rozumiemy, gdy mówimy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5. Serce jest jednocześnie miejscem szczerości, w którym nie można oszukiwać ani udawać. Zwykle wskazuje na prawdziwe intencje, na to, co naprawdę myślimy, w co wierzymy i czego naprawdę pragniemy, oraz na „sekrety”, których nikomu nie zdradzamy; krótko mówiąc, na nagą prawdę. Chodzi o to, co nie jest pozorem ani kłamstwem, lecz jest autentyczne, prawdziwe, całkowicie osobiste. Dlatego właśnie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Dalila</a:t>
            </a:r>
            <a:r>
              <a:rPr lang="pl-PL" dirty="0">
                <a:effectLst/>
                <a:latin typeface="Georgia" panose="02040502050405020303" pitchFamily="18" charset="0"/>
                <a:ea typeface="Times New Roman" panose="02020603050405020304" pitchFamily="18" charset="0"/>
                <a:cs typeface="Times New Roman" panose="02020603050405020304" pitchFamily="18" charset="0"/>
              </a:rPr>
              <a:t> pytała Samsona, który nie zdradził jej sekretu swojej siły: „Jak ty możesz mówić, że mnie kochasz, skoro serce twoje nie jest ze mną złączone?”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Sdz</a:t>
            </a:r>
            <a:r>
              <a:rPr lang="pl-PL" dirty="0">
                <a:effectLst/>
                <a:latin typeface="Georgia" panose="02040502050405020303" pitchFamily="18" charset="0"/>
                <a:ea typeface="Times New Roman" panose="02020603050405020304" pitchFamily="18" charset="0"/>
                <a:cs typeface="Times New Roman" panose="02020603050405020304" pitchFamily="18" charset="0"/>
              </a:rPr>
              <a:t> 16, 15). Dopiero, gdy wyjawił jej swój ukryty sekret, ona zrozumiała, „że jej otworzył całe swe serce”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Sdz</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dirty="0">
                <a:effectLst/>
                <a:latin typeface="Georgia" panose="02040502050405020303" pitchFamily="18" charset="0"/>
                <a:ea typeface="Times New Roman" panose="02020603050405020304" pitchFamily="18" charset="0"/>
                <a:cs typeface="Times New Roman" panose="02020603050405020304" pitchFamily="18" charset="0"/>
              </a:rPr>
              <a:t>16, 18).</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7. „kiedy byliśmy dziećmi, babcia robiła nam chruściki, a ciasto, z którego je robiła, było bardzo cienkie. Później, wrzucała je na olej i to ciasto pęczniało, pęczniało… A kiedy je zaczynaliśmy jeść, okazywało się puste. Te chruściki w dialekcie nazywały się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bugie</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a:latin typeface="Georgia" panose="02040502050405020303" pitchFamily="18" charset="0"/>
                <a:ea typeface="Times New Roman" panose="02020603050405020304" pitchFamily="18" charset="0"/>
                <a:cs typeface="Times New Roman" panose="02020603050405020304" pitchFamily="18" charset="0"/>
              </a:rPr>
              <a:t>(…)</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«Te chruściki są jak kłamstwa, wydają się wielkie, a w środku nie ma nic, nie ma tam żadnej prawdy; nie ma nic treściwego»”.</a:t>
            </a:r>
          </a:p>
        </p:txBody>
      </p:sp>
    </p:spTree>
    <p:extLst>
      <p:ext uri="{BB962C8B-B14F-4D97-AF65-F5344CB8AC3E}">
        <p14:creationId xmlns:p14="http://schemas.microsoft.com/office/powerpoint/2010/main" val="100255400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A389-D4A1-6358-674C-0B0FA0D28FC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9EDC9DE-7EBD-7247-CFC9-8A1BD5E32277}"/>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09159D25-DF66-2ECD-FE17-7913E88EAC8B}"/>
              </a:ext>
            </a:extLst>
          </p:cNvPr>
          <p:cNvSpPr>
            <a:spLocks noGrp="1"/>
          </p:cNvSpPr>
          <p:nvPr>
            <p:ph idx="1"/>
          </p:nvPr>
        </p:nvSpPr>
        <p:spPr/>
        <p:txBody>
          <a:bodyPr/>
          <a:lstStyle/>
          <a:p>
            <a:pPr marL="0" indent="0">
              <a:buNone/>
            </a:pPr>
            <a:r>
              <a:rPr lang="pl-PL" b="1" dirty="0"/>
              <a:t>I. Znaczenie serca.</a:t>
            </a:r>
            <a:r>
              <a:rPr lang="pl-PL" dirty="0"/>
              <a:t> Powrócić do serca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9. W tym zmiennym świecie konieczne jest, aby znów mówić o sercu; by dążyć tam, gdzie każda osoba, każdej kategorii i stanu, dokonuje własnej syntezy; tam, gdzie konkretne osoby mają źródło i korzeń wszelkich innych swoich sił, przekonań, pasji, wyborów. Poruszamy się jednak w społeczeństwach masowych konsumentów, którzy żyją z dnia na dzień, zdominowani przez rytmy i hałasy technologii, bez większej cierpliwości dla procesów, których wymaga wnętrze. W dzisiejszym społeczeństwie, człowiek „może zagubić centrum – centrum samego siebie”. „Człowiek współczesny czuje się zagubiony, rozdarty, jakby pozbawiony wewnętrznej zasady, która tworzyłaby jedność i harmonię jego istnienia i działania. Bardzo niestety rozpowszechnione są wzorce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zachowań</a:t>
            </a:r>
            <a:r>
              <a:rPr lang="pl-PL" dirty="0">
                <a:effectLst/>
                <a:latin typeface="Georgia" panose="02040502050405020303" pitchFamily="18" charset="0"/>
                <a:ea typeface="Times New Roman" panose="02020603050405020304" pitchFamily="18" charset="0"/>
                <a:cs typeface="Times New Roman" panose="02020603050405020304" pitchFamily="18" charset="0"/>
              </a:rPr>
              <a:t>, które przyznają przesadne znaczenie sferze racjonalno-technicznej lub – przeciwnie – sferze instynktów”. Brakuje serca.</a:t>
            </a:r>
          </a:p>
        </p:txBody>
      </p:sp>
    </p:spTree>
    <p:extLst>
      <p:ext uri="{BB962C8B-B14F-4D97-AF65-F5344CB8AC3E}">
        <p14:creationId xmlns:p14="http://schemas.microsoft.com/office/powerpoint/2010/main" val="41067759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114B0-C13D-36DC-4EDD-774CA703EA3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1351D83-57EA-0075-0B97-DF527193F5A8}"/>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89EA3246-DE8A-DD1D-91E7-1D87205CDD6E}"/>
              </a:ext>
            </a:extLst>
          </p:cNvPr>
          <p:cNvSpPr>
            <a:spLocks noGrp="1"/>
          </p:cNvSpPr>
          <p:nvPr>
            <p:ph idx="1"/>
          </p:nvPr>
        </p:nvSpPr>
        <p:spPr/>
        <p:txBody>
          <a:bodyPr/>
          <a:lstStyle/>
          <a:p>
            <a:pPr marL="0" indent="0">
              <a:buNone/>
            </a:pPr>
            <a:r>
              <a:rPr lang="pl-PL" b="1" dirty="0"/>
              <a:t>I. Znaczenie serca.</a:t>
            </a:r>
            <a:r>
              <a:rPr lang="pl-PL" dirty="0"/>
              <a:t> Serce, które łączy fragmenty</a:t>
            </a:r>
          </a:p>
          <a:p>
            <a:pPr marL="0" indent="0">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19. Serce jest również zdolne do zjednoczenia i zharmonizowania własnej osobistej historii, która wydaje się rozbita na tysiąc kawałków, ale w której wszystko może mieć sens. To jest to, co Ewangelia wyraża w spojrzeniu Maryi, która patrzyła sercem. Ona potrafiła prowadzić dialog z doświadczeniami, które przechowywała, rozważając je w swoim sercu, dając im czas: przedstawiając je i zachowując wewnątrz, aby o nich pamiętać. W Ewangelii, najlepszym wyrazem tego, co myśli serce, są dwa fragmenty u św. Łukasza, które mówią nam, że Maryja „zachowywała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syneterei</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wszystkie te sprawy i rozważała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symballousa</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je w swoim sercu”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Łk</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2, 19; por. 2, 51). Czasownik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symballein</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(od którego pochodzi słowo „symbol”) oznacza rozważać, łączyć dwie rzeczy w umyśle i badać samego siebie, reflektować, prowadzić dialog z samym sobą. W wersecie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Łk</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2, 51, </a:t>
            </a:r>
            <a:r>
              <a:rPr lang="pl-PL" sz="2000" i="1" dirty="0" err="1">
                <a:effectLst/>
                <a:latin typeface="Georgia" panose="02040502050405020303" pitchFamily="18" charset="0"/>
                <a:ea typeface="Times New Roman" panose="02020603050405020304" pitchFamily="18" charset="0"/>
                <a:cs typeface="Times New Roman" panose="02020603050405020304" pitchFamily="18" charset="0"/>
              </a:rPr>
              <a:t>dieterei</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oznacza „zachowywała z troską”, a tym, co wiernie chowała, była nie tylko „scena”, którą widziała, ale także to, czego jeszcze nie rozumiała, a jednak co pozostawało obecne i żywe, w oczekiwaniu na poukładanie wszystkiego w sercu.</a:t>
            </a:r>
          </a:p>
          <a:p>
            <a:pPr marL="0" indent="0" algn="just">
              <a:lnSpc>
                <a:spcPts val="1950"/>
              </a:lnSpc>
              <a:buNone/>
            </a:pPr>
            <a:r>
              <a:rPr lang="pl-PL" sz="1800" dirty="0" err="1">
                <a:latin typeface="Georgia" panose="02040502050405020303" pitchFamily="18" charset="0"/>
                <a:ea typeface="Times New Roman" panose="02020603050405020304" pitchFamily="18" charset="0"/>
                <a:cs typeface="Times New Roman" panose="02020603050405020304" pitchFamily="18" charset="0"/>
              </a:rPr>
              <a:t>Łk</a:t>
            </a:r>
            <a:r>
              <a:rPr lang="pl-PL" sz="1800" dirty="0">
                <a:latin typeface="Georgia" panose="02040502050405020303" pitchFamily="18" charset="0"/>
                <a:ea typeface="Times New Roman" panose="02020603050405020304" pitchFamily="18" charset="0"/>
                <a:cs typeface="Times New Roman" panose="02020603050405020304" pitchFamily="18" charset="0"/>
              </a:rPr>
              <a:t> 1,29 </a:t>
            </a:r>
            <a:r>
              <a:rPr lang="el-GR" sz="1800" b="0" i="0" dirty="0">
                <a:solidFill>
                  <a:srgbClr val="001320"/>
                </a:solidFill>
                <a:effectLst/>
                <a:latin typeface="Cardo"/>
              </a:rPr>
              <a:t>ἡ δὲ ἐπὶ τῷ λόγῳ </a:t>
            </a:r>
            <a:r>
              <a:rPr lang="el-GR" sz="1800" b="1" i="0" dirty="0">
                <a:solidFill>
                  <a:srgbClr val="001320"/>
                </a:solidFill>
                <a:effectLst/>
                <a:latin typeface="Cardo"/>
              </a:rPr>
              <a:t>διεταράχθη</a:t>
            </a:r>
            <a:r>
              <a:rPr lang="el-GR" sz="1800" b="0" i="0" dirty="0">
                <a:solidFill>
                  <a:srgbClr val="001320"/>
                </a:solidFill>
                <a:effectLst/>
                <a:latin typeface="Cardo"/>
              </a:rPr>
              <a:t>, καὶ </a:t>
            </a:r>
            <a:r>
              <a:rPr lang="el-GR" sz="1800" b="1" i="0" dirty="0">
                <a:solidFill>
                  <a:srgbClr val="001320"/>
                </a:solidFill>
                <a:effectLst/>
                <a:latin typeface="Cardo"/>
              </a:rPr>
              <a:t>διελογίζετο</a:t>
            </a:r>
            <a:r>
              <a:rPr lang="el-GR" sz="1800" b="0" i="0" dirty="0">
                <a:solidFill>
                  <a:srgbClr val="001320"/>
                </a:solidFill>
                <a:effectLst/>
                <a:latin typeface="Cardo"/>
              </a:rPr>
              <a:t> ποταπὸς εἴη ὁ ἀσπασμὸς οὗτος.</a:t>
            </a:r>
            <a:endParaRPr lang="pl-PL" sz="1800" dirty="0">
              <a:effectLst/>
              <a:latin typeface="Georgia" panose="02040502050405020303" pitchFamily="18" charset="0"/>
              <a:ea typeface="Times New Roman" panose="02020603050405020304" pitchFamily="18" charset="0"/>
              <a:cs typeface="Times New Roman" panose="02020603050405020304" pitchFamily="18" charset="0"/>
            </a:endParaRPr>
          </a:p>
          <a:p>
            <a:pPr marL="0" indent="0">
              <a:buNone/>
            </a:pPr>
            <a:endParaRPr lang="pl-PL" sz="18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9535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606FD-F752-B0BC-020B-74977ABED81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D1893E8-08A7-D605-3192-80DC35762B33}"/>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9E106646-40D2-5ECA-7B28-8AFF7B05D749}"/>
              </a:ext>
            </a:extLst>
          </p:cNvPr>
          <p:cNvSpPr>
            <a:spLocks noGrp="1"/>
          </p:cNvSpPr>
          <p:nvPr>
            <p:ph idx="1"/>
          </p:nvPr>
        </p:nvSpPr>
        <p:spPr>
          <a:xfrm>
            <a:off x="467545" y="836711"/>
            <a:ext cx="8676456" cy="6021288"/>
          </a:xfrm>
        </p:spPr>
        <p:txBody>
          <a:bodyPr/>
          <a:lstStyle/>
          <a:p>
            <a:pPr marL="0" indent="0">
              <a:buNone/>
            </a:pPr>
            <a:r>
              <a:rPr lang="pl-PL" b="1" dirty="0"/>
              <a:t>I. Znaczenie serca. </a:t>
            </a:r>
            <a:r>
              <a:rPr lang="pl-PL" dirty="0"/>
              <a:t>Płomień</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24. Ma to skutki dla duchowości. Na przykład, teologia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Ćwiczeń Duchowych</a:t>
            </a:r>
            <a:r>
              <a:rPr lang="pl-PL" dirty="0">
                <a:effectLst/>
                <a:latin typeface="Georgia" panose="02040502050405020303" pitchFamily="18" charset="0"/>
                <a:ea typeface="Times New Roman" panose="02020603050405020304" pitchFamily="18" charset="0"/>
                <a:cs typeface="Times New Roman" panose="02020603050405020304" pitchFamily="18" charset="0"/>
              </a:rPr>
              <a:t> św. Ignacego z Loyoli opiera się na zasadzie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affectus</a:t>
            </a:r>
            <a:r>
              <a:rPr lang="pl-PL" dirty="0">
                <a:effectLst/>
                <a:latin typeface="Georgia" panose="02040502050405020303" pitchFamily="18" charset="0"/>
                <a:ea typeface="Times New Roman" panose="02020603050405020304" pitchFamily="18" charset="0"/>
                <a:cs typeface="Times New Roman" panose="02020603050405020304" pitchFamily="18" charset="0"/>
              </a:rPr>
              <a:t>. Wymiar dyskursywny jest zbudowany na fundamentalnej woli (z całą siłą serca), która daje energię i zasoby do podjęcia zadania reorganizacji życia. Reguły i kompozycje miejsca, które Ignacy wprowadza w czyn, funkcjonują na bazie „fundamentu”, innego niż one same, nieznanego sercu. Michel de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Certeau</a:t>
            </a:r>
            <a:r>
              <a:rPr lang="pl-PL" dirty="0">
                <a:effectLst/>
                <a:latin typeface="Georgia" panose="02040502050405020303" pitchFamily="18" charset="0"/>
                <a:ea typeface="Times New Roman" panose="02020603050405020304" pitchFamily="18" charset="0"/>
                <a:cs typeface="Times New Roman" panose="02020603050405020304" pitchFamily="18" charset="0"/>
              </a:rPr>
              <a:t> pokazuje, w jaki sposób „poruszenia”, o których mówi św. Ignacy, są wkroczeniem woli Bożej i woli własnego serca, która pozostaje różna od ujawnionego porządku. Coś nieoczekiwanego zaczyna przemawiać w sercu osoby, coś, co pochodzi z niepoznawalnego, usuwa powierzchnię tego, co znane, i przeciwstawia się temu. Jest to początek nowego „uporządkowania życia”, zaczynając od serca. (…)</a:t>
            </a:r>
          </a:p>
        </p:txBody>
      </p:sp>
    </p:spTree>
    <p:extLst>
      <p:ext uri="{BB962C8B-B14F-4D97-AF65-F5344CB8AC3E}">
        <p14:creationId xmlns:p14="http://schemas.microsoft.com/office/powerpoint/2010/main" val="17487457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30F4-B833-9250-B355-AA8E1B1165E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C537181-3B16-9073-60D8-5CF8C9952CA6}"/>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EAA805BF-9F48-D2EE-4466-D5C61446DF25}"/>
              </a:ext>
            </a:extLst>
          </p:cNvPr>
          <p:cNvSpPr>
            <a:spLocks noGrp="1"/>
          </p:cNvSpPr>
          <p:nvPr>
            <p:ph idx="1"/>
          </p:nvPr>
        </p:nvSpPr>
        <p:spPr>
          <a:xfrm>
            <a:off x="467545" y="836711"/>
            <a:ext cx="8676456" cy="6021288"/>
          </a:xfrm>
        </p:spPr>
        <p:txBody>
          <a:bodyPr/>
          <a:lstStyle/>
          <a:p>
            <a:pPr marL="0" indent="0">
              <a:buNone/>
            </a:pPr>
            <a:r>
              <a:rPr lang="pl-PL" b="1" dirty="0"/>
              <a:t>I. Znaczenie serca. </a:t>
            </a:r>
            <a:r>
              <a:rPr lang="pl-PL" dirty="0"/>
              <a:t>Płomień</a:t>
            </a:r>
          </a:p>
          <a:p>
            <a:pPr marL="0" indent="0" algn="just">
              <a:spcBef>
                <a:spcPts val="300"/>
              </a:spcBef>
              <a:spcAft>
                <a:spcPts val="300"/>
              </a:spcAft>
              <a:buNone/>
            </a:pPr>
            <a:r>
              <a:rPr lang="pl-PL" sz="2200" dirty="0">
                <a:effectLst/>
                <a:latin typeface="Georgia" panose="02040502050405020303" pitchFamily="18" charset="0"/>
                <a:ea typeface="Times New Roman" panose="02020603050405020304" pitchFamily="18" charset="0"/>
                <a:cs typeface="Times New Roman" panose="02020603050405020304" pitchFamily="18" charset="0"/>
              </a:rPr>
              <a:t>26. Św. Bonawentura mawiał, że po dobrym przyjrzeniu się należy prosić „nie o światło, ale o płomień”. I nauczał, że „wiara jest w umyśle w taki sposób, że budzi uczucie. Na przykład: poznanie, że Chrystus umarł za nas nie pozostaje wiedzą, ale z konieczności staje się uczuciem, miłością”. W tej perspektywie św. John Henry Newman wybrał jako swoje motto wyrażenie </a:t>
            </a:r>
            <a:r>
              <a:rPr lang="pl-PL" sz="2200" i="1" dirty="0">
                <a:effectLst/>
                <a:latin typeface="Georgia" panose="02040502050405020303" pitchFamily="18" charset="0"/>
                <a:ea typeface="Times New Roman" panose="02020603050405020304" pitchFamily="18" charset="0"/>
                <a:cs typeface="Times New Roman" panose="02020603050405020304" pitchFamily="18" charset="0"/>
              </a:rPr>
              <a:t>Cor ad </a:t>
            </a:r>
            <a:r>
              <a:rPr lang="pl-PL" sz="2200" i="1" dirty="0" err="1">
                <a:effectLst/>
                <a:latin typeface="Georgia" panose="02040502050405020303" pitchFamily="18" charset="0"/>
                <a:ea typeface="Times New Roman" panose="02020603050405020304" pitchFamily="18" charset="0"/>
                <a:cs typeface="Times New Roman" panose="02020603050405020304" pitchFamily="18" charset="0"/>
              </a:rPr>
              <a:t>cor</a:t>
            </a:r>
            <a:r>
              <a:rPr lang="pl-PL" sz="2200"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200" i="1" dirty="0" err="1">
                <a:effectLst/>
                <a:latin typeface="Georgia" panose="02040502050405020303" pitchFamily="18" charset="0"/>
                <a:ea typeface="Times New Roman" panose="02020603050405020304" pitchFamily="18" charset="0"/>
                <a:cs typeface="Times New Roman" panose="02020603050405020304" pitchFamily="18" charset="0"/>
              </a:rPr>
              <a:t>loquitur</a:t>
            </a:r>
            <a:r>
              <a:rPr lang="pl-PL" sz="2200" dirty="0">
                <a:effectLst/>
                <a:latin typeface="Georgia" panose="02040502050405020303" pitchFamily="18" charset="0"/>
                <a:ea typeface="Times New Roman" panose="02020603050405020304" pitchFamily="18" charset="0"/>
                <a:cs typeface="Times New Roman" panose="02020603050405020304" pitchFamily="18" charset="0"/>
              </a:rPr>
              <a:t>, ponieważ Pan, poza wszelką dialektyką, zbawia nas, przemawiając do naszego serca ze swojego Najświętszego Serca. </a:t>
            </a:r>
            <a:r>
              <a:rPr lang="pl-PL" sz="2200" dirty="0">
                <a:latin typeface="Georgia" panose="02040502050405020303" pitchFamily="18" charset="0"/>
                <a:ea typeface="Times New Roman" panose="02020603050405020304" pitchFamily="18" charset="0"/>
                <a:cs typeface="Times New Roman" panose="02020603050405020304" pitchFamily="18" charset="0"/>
              </a:rPr>
              <a:t>(…)</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„Najświętsze, najbardziej miłujące Serce Jezusa, ukryte jesteś w świętej Eucharystii i ciągle bijesz dla nas. (…) Przeto uwielbiam Ciebie najlepszą moją miłością i czcią, uczuciem żarliwym, wolą najbardziej poddaną, najbardziej niewzruszoną. Boże mój, skoro raczysz mi pozwalać, abym przyjmował Ciebie, abym pożywał Ciebie i pił, skoro godzisz się przez pewien czas przebywać we mnie, spraw, by zgodnie z Twoim Sercem biło moje serce. Oczyść je od wszystkiego, co jest ziemskie, od wszystkiego, co pyszne i zmysłowe, wszystkiego, co twarde i okrutne, od wszelkiej przewrotności, wszelkiego bezładu, wszelkiej martwoty. Napełnij je sobą, aby ani wypadki dnia, ani wydarzenia epoki nie mogły go zakłócić; aby zawsze w miłości do Ciebie i w lęku przed Tobą miało pokój”.</a:t>
            </a:r>
          </a:p>
        </p:txBody>
      </p:sp>
    </p:spTree>
    <p:extLst>
      <p:ext uri="{BB962C8B-B14F-4D97-AF65-F5344CB8AC3E}">
        <p14:creationId xmlns:p14="http://schemas.microsoft.com/office/powerpoint/2010/main" val="16209102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5444A80D-A3EF-ECCD-5C43-FDA1F1093C7D}"/>
              </a:ext>
            </a:extLst>
          </p:cNvPr>
          <p:cNvPicPr>
            <a:picLocks noChangeAspect="1"/>
          </p:cNvPicPr>
          <p:nvPr/>
        </p:nvPicPr>
        <p:blipFill>
          <a:blip r:embed="rId2"/>
          <a:stretch>
            <a:fillRect/>
          </a:stretch>
        </p:blipFill>
        <p:spPr>
          <a:xfrm>
            <a:off x="0" y="1268760"/>
            <a:ext cx="9144000" cy="4224528"/>
          </a:xfrm>
          <a:prstGeom prst="rect">
            <a:avLst/>
          </a:prstGeom>
        </p:spPr>
      </p:pic>
      <p:sp>
        <p:nvSpPr>
          <p:cNvPr id="3" name="pole tekstowe 2">
            <a:extLst>
              <a:ext uri="{FF2B5EF4-FFF2-40B4-BE49-F238E27FC236}">
                <a16:creationId xmlns:a16="http://schemas.microsoft.com/office/drawing/2014/main" id="{DB76DDA8-DC41-85C3-07A0-4A097623A5AA}"/>
              </a:ext>
            </a:extLst>
          </p:cNvPr>
          <p:cNvSpPr txBox="1"/>
          <p:nvPr/>
        </p:nvSpPr>
        <p:spPr>
          <a:xfrm>
            <a:off x="18810" y="5805264"/>
            <a:ext cx="9252520" cy="338554"/>
          </a:xfrm>
          <a:prstGeom prst="rect">
            <a:avLst/>
          </a:prstGeom>
          <a:noFill/>
        </p:spPr>
        <p:txBody>
          <a:bodyPr wrap="square" rtlCol="0">
            <a:spAutoFit/>
          </a:bodyPr>
          <a:lstStyle/>
          <a:p>
            <a:pPr algn="ctr"/>
            <a:r>
              <a:rPr lang="pl-PL" dirty="0">
                <a:solidFill>
                  <a:schemeClr val="bg1"/>
                </a:solidFill>
              </a:rPr>
              <a:t>Próby rekonstrukcji twarzy Człowieka z całunu turyńskiego.</a:t>
            </a:r>
          </a:p>
        </p:txBody>
      </p:sp>
    </p:spTree>
    <p:extLst>
      <p:ext uri="{BB962C8B-B14F-4D97-AF65-F5344CB8AC3E}">
        <p14:creationId xmlns:p14="http://schemas.microsoft.com/office/powerpoint/2010/main" val="118304532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28CAC-194C-8B32-F5E8-885597754C5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8BFD696-E06B-0D96-C6D5-FF7190AB0858}"/>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D2284CEF-46EE-365F-6B25-7738B91DCA87}"/>
              </a:ext>
            </a:extLst>
          </p:cNvPr>
          <p:cNvSpPr>
            <a:spLocks noGrp="1"/>
          </p:cNvSpPr>
          <p:nvPr>
            <p:ph idx="1"/>
          </p:nvPr>
        </p:nvSpPr>
        <p:spPr>
          <a:xfrm>
            <a:off x="258316" y="836712"/>
            <a:ext cx="8893175" cy="6021288"/>
          </a:xfrm>
        </p:spPr>
        <p:txBody>
          <a:bodyPr/>
          <a:lstStyle/>
          <a:p>
            <a:pPr marL="0" indent="0">
              <a:buNone/>
            </a:pPr>
            <a:r>
              <a:rPr lang="pl-PL" b="1" dirty="0"/>
              <a:t>I. Znaczenie serca. </a:t>
            </a:r>
            <a:r>
              <a:rPr lang="pl-PL" dirty="0"/>
              <a:t>Świat może się zmienić zaczynając od serca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29. Poważne traktowanie serca ma konsekwencje społeczne. Jak naucza Sobór Watykański II, „my wszyscy powinniśmy odmienić nasze serca, kierując się względem na dobro całego świata i te zadania, które wszyscy razem możemy wykonywać, aby rodzaj ludzki szedł ku lepszemu”. Ponieważ „zakłócenia równowagi, na które cierpi świat współczesny, powiązane są z owym bardziej podstawowym zachwianiem równowagi, które zakorzenione jest w sercu człowieka”. W obliczu dramatów świata, Sobór zaprasza nas do powrotu do serca, wyjaśniając, że osoba ludzka „nie błądzi, jeżeli uważa siebie za istotę wychodzącą poza cielesność. Głębią swoją przerasta bowiem całą rzeczywistość materialną. Powraca do tej niemierzonej głębi, gdy zwraca się ku sercu, gdzie oczekuje na niego Bóg, który bada serca (por.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1 Sm</a:t>
            </a:r>
            <a:r>
              <a:rPr lang="pl-PL" dirty="0">
                <a:effectLst/>
                <a:latin typeface="Georgia" panose="02040502050405020303" pitchFamily="18" charset="0"/>
                <a:ea typeface="Times New Roman" panose="02020603050405020304" pitchFamily="18" charset="0"/>
                <a:cs typeface="Times New Roman" panose="02020603050405020304" pitchFamily="18" charset="0"/>
              </a:rPr>
              <a:t> 16, 17;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Jr</a:t>
            </a:r>
            <a:r>
              <a:rPr lang="pl-PL" dirty="0">
                <a:effectLst/>
                <a:latin typeface="Georgia" panose="02040502050405020303" pitchFamily="18" charset="0"/>
                <a:ea typeface="Times New Roman" panose="02020603050405020304" pitchFamily="18" charset="0"/>
                <a:cs typeface="Times New Roman" panose="02020603050405020304" pitchFamily="18" charset="0"/>
              </a:rPr>
              <a:t> 17, 10), i gdzie sam w oczach Boga decyduje o swoim losie”.</a:t>
            </a:r>
          </a:p>
        </p:txBody>
      </p:sp>
    </p:spTree>
    <p:extLst>
      <p:ext uri="{BB962C8B-B14F-4D97-AF65-F5344CB8AC3E}">
        <p14:creationId xmlns:p14="http://schemas.microsoft.com/office/powerpoint/2010/main" val="841075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4A20-27B9-ED53-6627-86714B7329E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8BA14C7-8E4C-D4C1-B9EF-D7FC21D21020}"/>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B25ACAB3-E820-9278-A7CA-46D851F7476E}"/>
              </a:ext>
            </a:extLst>
          </p:cNvPr>
          <p:cNvSpPr>
            <a:spLocks noGrp="1"/>
          </p:cNvSpPr>
          <p:nvPr>
            <p:ph idx="1"/>
          </p:nvPr>
        </p:nvSpPr>
        <p:spPr>
          <a:xfrm>
            <a:off x="258316" y="836712"/>
            <a:ext cx="8893175" cy="6021288"/>
          </a:xfrm>
        </p:spPr>
        <p:txBody>
          <a:bodyPr/>
          <a:lstStyle/>
          <a:p>
            <a:pPr marL="0" indent="0">
              <a:buNone/>
            </a:pPr>
            <a:r>
              <a:rPr lang="pl-PL" b="1" dirty="0"/>
              <a:t>I. Znaczenie serca. </a:t>
            </a:r>
            <a:r>
              <a:rPr lang="pl-PL" dirty="0"/>
              <a:t>Świat może się zmienić zaczynając od serca</a:t>
            </a:r>
          </a:p>
          <a:p>
            <a:pPr marL="0" indent="0" algn="jus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30. Nie oznacza to zbytniego polegania na sobie. Bądźmy ostrożni: uświadommy sobie, że nasze serce nie jest samowystarczalne, jest kruche i zranione. Ma godność ontologiczną, ale jednocześnie musi szukać bardziej godnego życia.* Sobór Watykański II mówi także, że „zaczyn ewangeliczny natomiast rozbudził i budzi nadal w sercach ludzkich niepohamowaną potrzebę godności”.** Jednak, aby żyć zgodnie z tą godnością, nie wystarczy znać Ewangelię lub mechanicznie wykonywać to, co ona nam nakazuje. Potrzebujemy pomocy Bożej miłości. </a:t>
            </a:r>
          </a:p>
          <a:p>
            <a:pPr marL="0" indent="0" algn="just">
              <a:buNone/>
            </a:pPr>
            <a:r>
              <a:rPr lang="pl-PL" sz="1800" dirty="0">
                <a:latin typeface="Georgia" panose="02040502050405020303" pitchFamily="18" charset="0"/>
                <a:ea typeface="Times New Roman" panose="02020603050405020304" pitchFamily="18" charset="0"/>
                <a:cs typeface="Times New Roman" panose="02020603050405020304" pitchFamily="18" charset="0"/>
              </a:rPr>
              <a:t>* </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Por. Dykasteria Nauki Wiary, Deklaracja o godności człowieka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Dignitas</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infinita</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(2 kwietnia 2024), 8.</a:t>
            </a:r>
          </a:p>
          <a:p>
            <a:pPr marL="0" indent="0" algn="jus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Konst</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duszp</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o Kościele w świecie współczesnym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Gaudium</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et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spes</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26.</a:t>
            </a:r>
          </a:p>
        </p:txBody>
      </p:sp>
    </p:spTree>
    <p:extLst>
      <p:ext uri="{BB962C8B-B14F-4D97-AF65-F5344CB8AC3E}">
        <p14:creationId xmlns:p14="http://schemas.microsoft.com/office/powerpoint/2010/main" val="217411725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842F-0F3C-8A04-D418-59921A3061E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5CC4EE-44E8-33DF-8F7B-47E66153A57F}"/>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5719F84C-B8DF-C425-C885-7581677EE6AB}"/>
              </a:ext>
            </a:extLst>
          </p:cNvPr>
          <p:cNvSpPr>
            <a:spLocks noGrp="1"/>
          </p:cNvSpPr>
          <p:nvPr>
            <p:ph idx="1"/>
          </p:nvPr>
        </p:nvSpPr>
        <p:spPr/>
        <p:txBody>
          <a:bodyPr/>
          <a:lstStyle/>
          <a:p>
            <a:pPr marL="0" indent="0">
              <a:buNone/>
            </a:pPr>
            <a:r>
              <a:rPr lang="pl-PL" b="1" dirty="0"/>
              <a:t>II. Gesty i słowa miłości</a:t>
            </a:r>
          </a:p>
          <a:p>
            <a:pPr lvl="1">
              <a:buFontTx/>
              <a:buChar char="-"/>
            </a:pPr>
            <a:r>
              <a:rPr lang="pl-PL" sz="2400" dirty="0"/>
              <a:t>Gesty, które odzwierciedlają serce</a:t>
            </a:r>
          </a:p>
          <a:p>
            <a:pPr lvl="1">
              <a:buFontTx/>
              <a:buChar char="-"/>
            </a:pPr>
            <a:r>
              <a:rPr lang="pl-PL" sz="2400" dirty="0"/>
              <a:t>Spojrzenie</a:t>
            </a:r>
          </a:p>
          <a:p>
            <a:pPr lvl="1">
              <a:buFontTx/>
              <a:buChar char="-"/>
            </a:pPr>
            <a:r>
              <a:rPr lang="pl-PL" sz="2400" dirty="0"/>
              <a:t>Słowa</a:t>
            </a:r>
          </a:p>
          <a:p>
            <a:pPr lvl="1">
              <a:buFontTx/>
              <a:buChar char="-"/>
            </a:pPr>
            <a:endParaRPr lang="pl-PL" sz="2400" dirty="0"/>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32. Serce Chrystusa, symbolizujące Jego osobiste centrum, z którego wypływa Jego miłość do nas, jest żywym rdzeniem pierwszego przepowiadania. Tam znajduje się początek naszej wiary, źródło, które utrzymuje żywymi chrześcijańskie przekonania.</a:t>
            </a:r>
            <a:endParaRPr lang="pl-PL" dirty="0"/>
          </a:p>
          <a:p>
            <a:pPr marL="0" indent="0">
              <a:buNone/>
            </a:pPr>
            <a:endParaRPr lang="pl-PL" dirty="0"/>
          </a:p>
        </p:txBody>
      </p:sp>
    </p:spTree>
    <p:extLst>
      <p:ext uri="{BB962C8B-B14F-4D97-AF65-F5344CB8AC3E}">
        <p14:creationId xmlns:p14="http://schemas.microsoft.com/office/powerpoint/2010/main" val="364281732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BB5C6-E24C-2283-D090-B00B386B68B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99998AB-6171-1DC8-8997-3C2E6E8BD7FA}"/>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BF8C2EB1-6202-93CD-9602-88FDB86F92C9}"/>
              </a:ext>
            </a:extLst>
          </p:cNvPr>
          <p:cNvSpPr>
            <a:spLocks noGrp="1"/>
          </p:cNvSpPr>
          <p:nvPr>
            <p:ph idx="1"/>
          </p:nvPr>
        </p:nvSpPr>
        <p:spPr/>
        <p:txBody>
          <a:bodyPr/>
          <a:lstStyle/>
          <a:p>
            <a:pPr marL="0" indent="0">
              <a:buNone/>
            </a:pPr>
            <a:r>
              <a:rPr lang="pl-PL" b="1" dirty="0"/>
              <a:t>II. Gesty i słowa miłości, które odzwierciedlają serce</a:t>
            </a:r>
          </a:p>
          <a:p>
            <a:pPr marL="0" indent="0">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33. Sposób, w jaki Chrystus nas kocha, jest czymś, czego nie chciał On nam zbytnio wyjaśniać. Pokazał to w swoich gestach. Obserwując Jego działanie, możemy odkryć, jak traktuje każdego z nas, nawet jeśli trudno nam to dostrzec. Zajrzyjmy więc tam, gdzie nasza wiara może to rozpoznać – do Ewangelii.</a:t>
            </a:r>
          </a:p>
          <a:p>
            <a:pPr marL="0" indent="0">
              <a:buNone/>
            </a:pPr>
            <a:endParaRPr lang="pl-PL" dirty="0">
              <a:latin typeface="Georgia" panose="02040502050405020303" pitchFamily="18" charset="0"/>
              <a:ea typeface="Times New Roman" panose="02020603050405020304" pitchFamily="18" charset="0"/>
              <a:cs typeface="Times New Roman" panose="02020603050405020304" pitchFamily="18" charset="0"/>
            </a:endParaRPr>
          </a:p>
          <a:p>
            <a:pPr marL="0" indent="0">
              <a:buNone/>
            </a:pPr>
            <a:endParaRPr lang="pl-PL" dirty="0">
              <a:latin typeface="Georgia" panose="02040502050405020303" pitchFamily="18" charset="0"/>
              <a:ea typeface="Times New Roman" panose="02020603050405020304" pitchFamily="18" charset="0"/>
              <a:cs typeface="Times New Roman" panose="02020603050405020304" pitchFamily="18" charset="0"/>
            </a:endParaRPr>
          </a:p>
          <a:p>
            <a:pPr marL="0" indent="0">
              <a:buNone/>
            </a:pPr>
            <a:r>
              <a:rPr lang="pl-PL" sz="2000" dirty="0">
                <a:latin typeface="Georgia" panose="02040502050405020303" pitchFamily="18" charset="0"/>
                <a:ea typeface="Times New Roman" panose="02020603050405020304" pitchFamily="18" charset="0"/>
                <a:cs typeface="Times New Roman" panose="02020603050405020304" pitchFamily="18" charset="0"/>
              </a:rPr>
              <a:t>„Miłość winno się zakładać więcej na czynach niż na słowach” (Ignacy Loyola, Ćwiczenia duchowe 230).</a:t>
            </a:r>
          </a:p>
          <a:p>
            <a:pPr marL="0" indent="0">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„Bóg mieszka w stworzeniach: w żywiołach dając im istnienie, w roślinach dając im życie i wzrost, w zwierzętach dając im czucie, w ludziach darząc ich rozumnością. I we mnie także mieszka, dając mi być, żyć, czuć i rozumem mię darząc...” (</a:t>
            </a:r>
            <a:r>
              <a:rPr lang="pl-PL" sz="2000" dirty="0">
                <a:latin typeface="Georgia" panose="02040502050405020303" pitchFamily="18" charset="0"/>
                <a:ea typeface="Times New Roman" panose="02020603050405020304" pitchFamily="18" charset="0"/>
                <a:cs typeface="Times New Roman" panose="02020603050405020304" pitchFamily="18" charset="0"/>
              </a:rPr>
              <a:t>ĆD </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235).</a:t>
            </a:r>
          </a:p>
          <a:p>
            <a:pPr marL="0" indent="0">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„Bóg działa i pracuje dla mnie we wszystkich rzeczach stworzonych na obliczu ziemi; znaczy to, że postępuje On, jak ktoś pracujący” (ĆD 236).</a:t>
            </a:r>
            <a:endParaRPr lang="pl-PL" b="1" dirty="0"/>
          </a:p>
        </p:txBody>
      </p:sp>
    </p:spTree>
    <p:extLst>
      <p:ext uri="{BB962C8B-B14F-4D97-AF65-F5344CB8AC3E}">
        <p14:creationId xmlns:p14="http://schemas.microsoft.com/office/powerpoint/2010/main" val="8205347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DF802-95F2-AB1E-F2EB-14004E89805E}"/>
              </a:ext>
            </a:extLst>
          </p:cNvPr>
          <p:cNvSpPr>
            <a:spLocks noGrp="1"/>
          </p:cNvSpPr>
          <p:nvPr>
            <p:ph type="title"/>
          </p:nvPr>
        </p:nvSpPr>
        <p:spPr/>
        <p:txBody>
          <a:bodyPr/>
          <a:lstStyle/>
          <a:p>
            <a:r>
              <a:rPr lang="pl-PL" dirty="0" err="1"/>
              <a:t>Geral</a:t>
            </a:r>
            <a:r>
              <a:rPr lang="pl-PL" dirty="0"/>
              <a:t> </a:t>
            </a:r>
            <a:r>
              <a:rPr lang="pl-PL" dirty="0" err="1"/>
              <a:t>Manley</a:t>
            </a:r>
            <a:r>
              <a:rPr lang="pl-PL" dirty="0"/>
              <a:t> </a:t>
            </a:r>
            <a:r>
              <a:rPr lang="pl-PL" dirty="0" err="1"/>
              <a:t>Hopkinks</a:t>
            </a:r>
            <a:r>
              <a:rPr lang="pl-PL" dirty="0"/>
              <a:t> SJ </a:t>
            </a:r>
            <a:r>
              <a:rPr lang="pl-PL" b="0" dirty="0"/>
              <a:t>1844–1889</a:t>
            </a:r>
          </a:p>
        </p:txBody>
      </p:sp>
      <p:sp>
        <p:nvSpPr>
          <p:cNvPr id="3" name="Symbol zastępczy zawartości 2">
            <a:extLst>
              <a:ext uri="{FF2B5EF4-FFF2-40B4-BE49-F238E27FC236}">
                <a16:creationId xmlns:a16="http://schemas.microsoft.com/office/drawing/2014/main" id="{EA008FEE-88B2-08DE-EF1A-D285F0070970}"/>
              </a:ext>
            </a:extLst>
          </p:cNvPr>
          <p:cNvSpPr>
            <a:spLocks noGrp="1"/>
          </p:cNvSpPr>
          <p:nvPr>
            <p:ph idx="1"/>
          </p:nvPr>
        </p:nvSpPr>
        <p:spPr/>
        <p:txBody>
          <a:bodyPr/>
          <a:lstStyle/>
          <a:p>
            <a:pPr marL="0" indent="0">
              <a:spcBef>
                <a:spcPts val="0"/>
              </a:spcBef>
              <a:buNone/>
            </a:pPr>
            <a:r>
              <a:rPr lang="pl-PL" b="1" dirty="0">
                <a:latin typeface="Georgia" panose="02040502050405020303" pitchFamily="18" charset="0"/>
              </a:rPr>
              <a:t>As </a:t>
            </a:r>
            <a:r>
              <a:rPr lang="pl-PL" b="1" dirty="0" err="1">
                <a:latin typeface="Georgia" panose="02040502050405020303" pitchFamily="18" charset="0"/>
              </a:rPr>
              <a:t>Kingfishers</a:t>
            </a:r>
            <a:r>
              <a:rPr lang="pl-PL" b="1" dirty="0">
                <a:latin typeface="Georgia" panose="02040502050405020303" pitchFamily="18" charset="0"/>
              </a:rPr>
              <a:t> </a:t>
            </a:r>
            <a:r>
              <a:rPr lang="pl-PL" b="1" dirty="0" err="1">
                <a:latin typeface="Georgia" panose="02040502050405020303" pitchFamily="18" charset="0"/>
              </a:rPr>
              <a:t>Catch</a:t>
            </a:r>
            <a:r>
              <a:rPr lang="pl-PL" b="1" dirty="0">
                <a:latin typeface="Georgia" panose="02040502050405020303" pitchFamily="18" charset="0"/>
              </a:rPr>
              <a:t> </a:t>
            </a:r>
            <a:r>
              <a:rPr lang="pl-PL" b="1" dirty="0" err="1">
                <a:latin typeface="Georgia" panose="02040502050405020303" pitchFamily="18" charset="0"/>
              </a:rPr>
              <a:t>Fire</a:t>
            </a:r>
            <a:endParaRPr lang="pl-PL" b="1" dirty="0">
              <a:latin typeface="Georgia" panose="02040502050405020303" pitchFamily="18" charset="0"/>
            </a:endParaRPr>
          </a:p>
          <a:p>
            <a:pPr marL="0" indent="0">
              <a:spcBef>
                <a:spcPts val="0"/>
              </a:spcBef>
              <a:buNone/>
            </a:pPr>
            <a:r>
              <a:rPr lang="pl-PL" sz="1800" i="1" dirty="0">
                <a:latin typeface="Georgia" panose="02040502050405020303" pitchFamily="18" charset="0"/>
              </a:rPr>
              <a:t>przeł. Stanisław Barańczak</a:t>
            </a:r>
          </a:p>
          <a:p>
            <a:pPr marL="0" indent="0">
              <a:spcBef>
                <a:spcPts val="0"/>
              </a:spcBef>
              <a:buNone/>
            </a:pPr>
            <a:r>
              <a:rPr lang="pl-PL" dirty="0">
                <a:latin typeface="Georgia" panose="02040502050405020303" pitchFamily="18" charset="0"/>
              </a:rPr>
              <a:t>I ważek wartkie wrzenia, zimorodków zimne </a:t>
            </a:r>
          </a:p>
          <a:p>
            <a:pPr marL="0" indent="0">
              <a:spcBef>
                <a:spcPts val="0"/>
              </a:spcBef>
              <a:buNone/>
            </a:pPr>
            <a:r>
              <a:rPr lang="pl-PL" dirty="0">
                <a:latin typeface="Georgia" panose="02040502050405020303" pitchFamily="18" charset="0"/>
              </a:rPr>
              <a:t>Ognie; i krągła studnia, gdzie kamień rzucony</a:t>
            </a:r>
          </a:p>
          <a:p>
            <a:pPr marL="0" indent="0">
              <a:spcBef>
                <a:spcPts val="0"/>
              </a:spcBef>
              <a:buNone/>
            </a:pPr>
            <a:r>
              <a:rPr lang="pl-PL" dirty="0">
                <a:latin typeface="Georgia" panose="02040502050405020303" pitchFamily="18" charset="0"/>
              </a:rPr>
              <a:t>Brzmi echem; i ton struny tkniętej, i skłon dzwonu, </a:t>
            </a:r>
          </a:p>
          <a:p>
            <a:pPr marL="0" indent="0">
              <a:spcBef>
                <a:spcPts val="0"/>
              </a:spcBef>
              <a:buNone/>
            </a:pPr>
            <a:r>
              <a:rPr lang="pl-PL" dirty="0">
                <a:latin typeface="Georgia" panose="02040502050405020303" pitchFamily="18" charset="0"/>
              </a:rPr>
              <a:t>Co swą szeroką mową głosi własne imię –</a:t>
            </a:r>
          </a:p>
          <a:p>
            <a:pPr marL="0" indent="0">
              <a:spcBef>
                <a:spcPts val="0"/>
              </a:spcBef>
              <a:buNone/>
            </a:pPr>
            <a:r>
              <a:rPr lang="pl-PL" dirty="0">
                <a:latin typeface="Georgia" panose="02040502050405020303" pitchFamily="18" charset="0"/>
              </a:rPr>
              <a:t>Wszelka rzecz tego świata czyni to jedynie:</a:t>
            </a:r>
          </a:p>
          <a:p>
            <a:pPr marL="0" indent="0">
              <a:spcBef>
                <a:spcPts val="0"/>
              </a:spcBef>
              <a:buNone/>
            </a:pPr>
            <a:r>
              <a:rPr lang="pl-PL" dirty="0">
                <a:latin typeface="Georgia" panose="02040502050405020303" pitchFamily="18" charset="0"/>
              </a:rPr>
              <a:t>Wydziela z siebie wnętrze swe, tkwiąc w nim jak w domu;</a:t>
            </a:r>
          </a:p>
          <a:p>
            <a:pPr marL="0" indent="0">
              <a:spcBef>
                <a:spcPts val="0"/>
              </a:spcBef>
              <a:buNone/>
            </a:pPr>
            <a:r>
              <a:rPr lang="pl-PL" dirty="0">
                <a:latin typeface="Georgia" panose="02040502050405020303" pitchFamily="18" charset="0"/>
              </a:rPr>
              <a:t>Trwa sama w sobie – i swe ja rzuca nam do nóg, </a:t>
            </a:r>
          </a:p>
          <a:p>
            <a:pPr marL="0" indent="0">
              <a:spcBef>
                <a:spcPts val="0"/>
              </a:spcBef>
              <a:buNone/>
            </a:pPr>
            <a:r>
              <a:rPr lang="pl-PL" dirty="0">
                <a:latin typeface="Georgia" panose="02040502050405020303" pitchFamily="18" charset="0"/>
              </a:rPr>
              <a:t>Krzycząc Po tom powstała, by być tym, co czynię. </a:t>
            </a:r>
          </a:p>
          <a:p>
            <a:pPr marL="0" indent="0">
              <a:spcBef>
                <a:spcPts val="0"/>
              </a:spcBef>
              <a:buNone/>
            </a:pPr>
            <a:r>
              <a:rPr lang="pl-PL" dirty="0">
                <a:latin typeface="Georgia" panose="02040502050405020303" pitchFamily="18" charset="0"/>
              </a:rPr>
              <a:t>Więcej powiem: człek prawy sobą prawo tworzy; </a:t>
            </a:r>
          </a:p>
          <a:p>
            <a:pPr marL="0" indent="0">
              <a:spcBef>
                <a:spcPts val="0"/>
              </a:spcBef>
              <a:buNone/>
            </a:pPr>
            <a:r>
              <a:rPr lang="pl-PL" dirty="0">
                <a:latin typeface="Georgia" panose="02040502050405020303" pitchFamily="18" charset="0"/>
              </a:rPr>
              <a:t>Łaska jest w nim – i w tym, co czynić mu się zdarzy;</a:t>
            </a:r>
          </a:p>
          <a:p>
            <a:pPr marL="0" indent="0">
              <a:spcBef>
                <a:spcPts val="0"/>
              </a:spcBef>
              <a:buNone/>
            </a:pPr>
            <a:r>
              <a:rPr lang="pl-PL" dirty="0">
                <a:latin typeface="Georgia" panose="02040502050405020303" pitchFamily="18" charset="0"/>
              </a:rPr>
              <a:t>Tym chce się Bogu wydać, kim jest w oczach Bożych –</a:t>
            </a:r>
          </a:p>
          <a:p>
            <a:pPr marL="0" indent="0">
              <a:spcBef>
                <a:spcPts val="0"/>
              </a:spcBef>
              <a:buNone/>
            </a:pPr>
            <a:r>
              <a:rPr lang="pl-PL" dirty="0">
                <a:latin typeface="Georgia" panose="02040502050405020303" pitchFamily="18" charset="0"/>
              </a:rPr>
              <a:t>Chrystusem – bo w tysiącach miejsc Chrystus się jarzy</a:t>
            </a:r>
          </a:p>
          <a:p>
            <a:pPr marL="0" indent="0">
              <a:spcBef>
                <a:spcPts val="0"/>
              </a:spcBef>
              <a:buNone/>
            </a:pPr>
            <a:r>
              <a:rPr lang="pl-PL" dirty="0">
                <a:latin typeface="Georgia" panose="02040502050405020303" pitchFamily="18" charset="0"/>
              </a:rPr>
              <a:t>Blaskiem, co ciała cudze prześwietla i oczy, </a:t>
            </a:r>
          </a:p>
          <a:p>
            <a:pPr marL="0" indent="0">
              <a:spcBef>
                <a:spcPts val="0"/>
              </a:spcBef>
              <a:buNone/>
            </a:pPr>
            <a:r>
              <a:rPr lang="pl-PL" dirty="0">
                <a:latin typeface="Georgia" panose="02040502050405020303" pitchFamily="18" charset="0"/>
              </a:rPr>
              <a:t>By Pan mógł dostrzec światłość w rysach ludzkich twarzy.</a:t>
            </a:r>
          </a:p>
        </p:txBody>
      </p:sp>
    </p:spTree>
    <p:extLst>
      <p:ext uri="{BB962C8B-B14F-4D97-AF65-F5344CB8AC3E}">
        <p14:creationId xmlns:p14="http://schemas.microsoft.com/office/powerpoint/2010/main" val="30650975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676E-1EAA-7379-E3CB-5ECC56B54F7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6F9BB82-3C50-77AD-B3F5-C7DA881EC88F}"/>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B3D99B56-FC1A-31BA-AB68-7CE8C9EE6BB7}"/>
              </a:ext>
            </a:extLst>
          </p:cNvPr>
          <p:cNvSpPr>
            <a:spLocks noGrp="1"/>
          </p:cNvSpPr>
          <p:nvPr>
            <p:ph idx="1"/>
          </p:nvPr>
        </p:nvSpPr>
        <p:spPr/>
        <p:txBody>
          <a:bodyPr/>
          <a:lstStyle/>
          <a:p>
            <a:pPr marL="0" indent="0">
              <a:buNone/>
            </a:pPr>
            <a:r>
              <a:rPr lang="pl-PL" b="1" dirty="0"/>
              <a:t>II. Gesty i słowa miłości, które odzwierciedlają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34. Ewangelia mówi, że Jezus „przyszedł do swojej własności” [</a:t>
            </a:r>
            <a:r>
              <a:rPr lang="el-GR" dirty="0">
                <a:effectLst/>
                <a:latin typeface="Georgia" panose="02040502050405020303" pitchFamily="18" charset="0"/>
                <a:ea typeface="Times New Roman" panose="02020603050405020304" pitchFamily="18" charset="0"/>
                <a:cs typeface="Times New Roman" panose="02020603050405020304" pitchFamily="18" charset="0"/>
              </a:rPr>
              <a:t>εἰς τὰ ἴδια</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ἦλθεν</a:t>
            </a:r>
            <a:r>
              <a:rPr lang="pl-PL" dirty="0">
                <a:effectLst/>
                <a:latin typeface="Georgia" panose="02040502050405020303" pitchFamily="18" charset="0"/>
                <a:ea typeface="Times New Roman" panose="02020603050405020304" pitchFamily="18" charset="0"/>
                <a:cs typeface="Times New Roman" panose="02020603050405020304" pitchFamily="18" charset="0"/>
              </a:rPr>
              <a:t>]* (J 1, 11). To my jesteśmy Jego własnością, ponieważ On nie traktuje nas jak coś obcego. Postrzega nas jako swoją własność, którą opiekuje się troskliwie, z uczuciem. Traktuje nas jak swoich. Nie w znaczeniu bycia Jego niewolnikami, sam temu zaprzecza: „Już was nie nazywam sługami” [</a:t>
            </a:r>
            <a:r>
              <a:rPr lang="el-GR" b="0" i="0" dirty="0">
                <a:solidFill>
                  <a:srgbClr val="001320"/>
                </a:solidFill>
                <a:effectLst/>
                <a:latin typeface="Cardo"/>
              </a:rPr>
              <a:t>δοῦλος</a:t>
            </a:r>
            <a:r>
              <a:rPr lang="pl-PL" dirty="0">
                <a:effectLst/>
                <a:latin typeface="Georgia" panose="02040502050405020303" pitchFamily="18" charset="0"/>
                <a:ea typeface="Times New Roman" panose="02020603050405020304" pitchFamily="18" charset="0"/>
                <a:cs typeface="Times New Roman" panose="02020603050405020304" pitchFamily="18" charset="0"/>
              </a:rPr>
              <a:t>] (J 15, 15). To, co proponuje, to wzajemna przynależność przyjaciół [</a:t>
            </a:r>
            <a:r>
              <a:rPr lang="el-GR" b="0" i="0" dirty="0">
                <a:solidFill>
                  <a:srgbClr val="001320"/>
                </a:solidFill>
                <a:effectLst/>
                <a:latin typeface="Cardo"/>
              </a:rPr>
              <a:t>φίλους</a:t>
            </a:r>
            <a:r>
              <a:rPr lang="pl-PL" dirty="0">
                <a:effectLst/>
                <a:latin typeface="Georgia" panose="02040502050405020303" pitchFamily="18" charset="0"/>
                <a:ea typeface="Times New Roman" panose="02020603050405020304" pitchFamily="18" charset="0"/>
                <a:cs typeface="Times New Roman" panose="02020603050405020304" pitchFamily="18" charset="0"/>
              </a:rPr>
              <a:t>]. Przyszedł, pokonał wszelkie odległości, stał się nam tak bliski, jak najprostsze i najbardziej codzienne rzeczy. W rzeczywistości, ma On drugie imię, które brzmi „Emmanuel” i oznacza „Boga z nami”, Boga bliskiego naszemu życiu, który żyje pośród nas. Syn Boży wcielił się i „ogołocił samego siebie, przyjąwszy postać sługi”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Flp</a:t>
            </a:r>
            <a:r>
              <a:rPr lang="pl-PL" dirty="0">
                <a:effectLst/>
                <a:latin typeface="Georgia" panose="02040502050405020303" pitchFamily="18" charset="0"/>
                <a:ea typeface="Times New Roman" panose="02020603050405020304" pitchFamily="18" charset="0"/>
                <a:cs typeface="Times New Roman" panose="02020603050405020304" pitchFamily="18" charset="0"/>
              </a:rPr>
              <a:t> 2, 7).</a:t>
            </a:r>
            <a:endParaRPr lang="pl-PL" dirty="0">
              <a:latin typeface="Georgia" panose="02040502050405020303" pitchFamily="18" charset="0"/>
              <a:ea typeface="Times New Roman" panose="02020603050405020304" pitchFamily="18" charset="0"/>
              <a:cs typeface="Times New Roman" panose="02020603050405020304" pitchFamily="18" charset="0"/>
            </a:endParaRPr>
          </a:p>
          <a:p>
            <a:pPr marL="0" indent="0" algn="just">
              <a:spcBef>
                <a:spcPts val="300"/>
              </a:spcBef>
              <a:spcAft>
                <a:spcPts val="300"/>
              </a:spcAft>
              <a:buNone/>
            </a:pPr>
            <a:r>
              <a:rPr lang="pl-PL" b="0" i="0" dirty="0">
                <a:solidFill>
                  <a:srgbClr val="001320"/>
                </a:solidFill>
                <a:effectLst/>
                <a:latin typeface="Cardo"/>
              </a:rPr>
              <a:t>* </a:t>
            </a:r>
            <a:r>
              <a:rPr lang="el-GR" b="0" i="0" dirty="0">
                <a:solidFill>
                  <a:srgbClr val="001320"/>
                </a:solidFill>
                <a:effectLst/>
                <a:latin typeface="Cardo"/>
              </a:rPr>
              <a:t>ἴδιος</a:t>
            </a:r>
            <a:r>
              <a:rPr lang="pl-PL" b="0" i="0" dirty="0">
                <a:solidFill>
                  <a:srgbClr val="001320"/>
                </a:solidFill>
                <a:effectLst/>
                <a:latin typeface="Cardo"/>
              </a:rPr>
              <a:t>, własny w sposób unikalny.</a:t>
            </a:r>
            <a:endParaRPr lang="pl-PL"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57415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420A-316D-E3C4-979D-ED5953F9268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989EBF9-D8DF-245E-A035-E0F908A82F17}"/>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A1348FEB-AE99-6631-3688-674E6B3F98E6}"/>
              </a:ext>
            </a:extLst>
          </p:cNvPr>
          <p:cNvSpPr>
            <a:spLocks noGrp="1"/>
          </p:cNvSpPr>
          <p:nvPr>
            <p:ph idx="1"/>
          </p:nvPr>
        </p:nvSpPr>
        <p:spPr/>
        <p:txBody>
          <a:bodyPr/>
          <a:lstStyle/>
          <a:p>
            <a:pPr marL="0" indent="0">
              <a:buNone/>
            </a:pPr>
            <a:r>
              <a:rPr lang="pl-PL" b="1" dirty="0"/>
              <a:t>II. Gesty i słowa miłości, które odzwierciedlają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35. Staje się to wyraźne, gdy widzimy Go w działaniu. Zawsze poszukuje, zawsze jest blisko, nieustannie otwarty na spotkanie. Kontemplujemy Go, gdy zatrzymuje się, aby porozmawiać z Samarytanką przy studni, gdzie przychodziła czerpać wodę (por.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a:t>
            </a:r>
            <a:r>
              <a:rPr lang="pl-PL" dirty="0">
                <a:effectLst/>
                <a:latin typeface="Georgia" panose="02040502050405020303" pitchFamily="18" charset="0"/>
                <a:ea typeface="Times New Roman" panose="02020603050405020304" pitchFamily="18" charset="0"/>
                <a:cs typeface="Times New Roman" panose="02020603050405020304" pitchFamily="18" charset="0"/>
              </a:rPr>
              <a:t> 4, 5-7). Widzimy Go, gdy późno w nocy, spotyka Nikodema, który bał się pokazać razem z Jezusem (por.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 </a:t>
            </a:r>
            <a:r>
              <a:rPr lang="pl-PL" dirty="0">
                <a:effectLst/>
                <a:latin typeface="Georgia" panose="02040502050405020303" pitchFamily="18" charset="0"/>
                <a:ea typeface="Times New Roman" panose="02020603050405020304" pitchFamily="18" charset="0"/>
                <a:cs typeface="Times New Roman" panose="02020603050405020304" pitchFamily="18" charset="0"/>
              </a:rPr>
              <a:t>3, 1-2). Podziwiamy Go, gdy bez zażenowania pozwala nierządnicy umyć sobie nogi (por.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Łk</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dirty="0">
                <a:effectLst/>
                <a:latin typeface="Georgia" panose="02040502050405020303" pitchFamily="18" charset="0"/>
                <a:ea typeface="Times New Roman" panose="02020603050405020304" pitchFamily="18" charset="0"/>
                <a:cs typeface="Times New Roman" panose="02020603050405020304" pitchFamily="18" charset="0"/>
              </a:rPr>
              <a:t>7, 36-50), gdy mówi, prosto w oczy, do cudzołożnej kobiety: „I ja ciebie nie potępiam”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a:t>
            </a:r>
            <a:r>
              <a:rPr lang="pl-PL" dirty="0">
                <a:effectLst/>
                <a:latin typeface="Georgia" panose="02040502050405020303" pitchFamily="18" charset="0"/>
                <a:ea typeface="Times New Roman" panose="02020603050405020304" pitchFamily="18" charset="0"/>
                <a:cs typeface="Times New Roman" panose="02020603050405020304" pitchFamily="18" charset="0"/>
              </a:rPr>
              <a:t> 8, 11), albo gdy mierzy się z obojętnością swoich uczniów, i z czułością pyta niewidomego przy drodze: „Co chcesz, abym ci uczynił?”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Mk</a:t>
            </a:r>
            <a:r>
              <a:rPr lang="pl-PL" dirty="0">
                <a:effectLst/>
                <a:latin typeface="Georgia" panose="02040502050405020303" pitchFamily="18" charset="0"/>
                <a:ea typeface="Times New Roman" panose="02020603050405020304" pitchFamily="18" charset="0"/>
                <a:cs typeface="Times New Roman" panose="02020603050405020304" pitchFamily="18" charset="0"/>
              </a:rPr>
              <a:t> 10, 51). Chrystus pokazuje, że Bóg jest bliskością, współczuciem i czułością.</a:t>
            </a:r>
          </a:p>
        </p:txBody>
      </p:sp>
    </p:spTree>
    <p:extLst>
      <p:ext uri="{BB962C8B-B14F-4D97-AF65-F5344CB8AC3E}">
        <p14:creationId xmlns:p14="http://schemas.microsoft.com/office/powerpoint/2010/main" val="121209123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090A-A1FD-BD35-86D3-B8B5E506F36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E9AE8D2-B48A-1CA7-F8AF-783ABFAAA773}"/>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10437988-6C51-A6A3-CB40-1CED5CB19D56}"/>
              </a:ext>
            </a:extLst>
          </p:cNvPr>
          <p:cNvSpPr>
            <a:spLocks noGrp="1"/>
          </p:cNvSpPr>
          <p:nvPr>
            <p:ph idx="1"/>
          </p:nvPr>
        </p:nvSpPr>
        <p:spPr/>
        <p:txBody>
          <a:bodyPr/>
          <a:lstStyle/>
          <a:p>
            <a:pPr marL="0" indent="0">
              <a:buNone/>
            </a:pPr>
            <a:r>
              <a:rPr lang="pl-PL" b="1" dirty="0"/>
              <a:t>II. Gesty i słowa miłości, które odzwierciedlają serce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36. Jeśli kogoś uzdrawiał, wolał podejść bliżej: „Jezus wyciągnął rękę, dotknął go”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a:t>
            </a:r>
            <a:r>
              <a:rPr lang="pl-PL" dirty="0">
                <a:effectLst/>
                <a:latin typeface="Georgia" panose="02040502050405020303" pitchFamily="18" charset="0"/>
                <a:ea typeface="Times New Roman" panose="02020603050405020304" pitchFamily="18" charset="0"/>
                <a:cs typeface="Times New Roman" panose="02020603050405020304" pitchFamily="18" charset="0"/>
              </a:rPr>
              <a:t> 8, 3); „ujął ją za rękę”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a:t>
            </a:r>
            <a:r>
              <a:rPr lang="pl-PL" dirty="0">
                <a:effectLst/>
                <a:latin typeface="Georgia" panose="02040502050405020303" pitchFamily="18" charset="0"/>
                <a:ea typeface="Times New Roman" panose="02020603050405020304" pitchFamily="18" charset="0"/>
                <a:cs typeface="Times New Roman" panose="02020603050405020304" pitchFamily="18" charset="0"/>
              </a:rPr>
              <a:t> 8, 15); „dotknął ich oczu”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 </a:t>
            </a:r>
            <a:r>
              <a:rPr lang="pl-PL" dirty="0">
                <a:effectLst/>
                <a:latin typeface="Georgia" panose="02040502050405020303" pitchFamily="18" charset="0"/>
                <a:ea typeface="Times New Roman" panose="02020603050405020304" pitchFamily="18" charset="0"/>
                <a:cs typeface="Times New Roman" panose="02020603050405020304" pitchFamily="18" charset="0"/>
              </a:rPr>
              <a:t>9, 29). I zatrzymywał się nawet, aby uzdrowić chorych własną śliną (por.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Mk</a:t>
            </a:r>
            <a:r>
              <a:rPr lang="pl-PL" dirty="0">
                <a:effectLst/>
                <a:latin typeface="Georgia" panose="02040502050405020303" pitchFamily="18" charset="0"/>
                <a:ea typeface="Times New Roman" panose="02020603050405020304" pitchFamily="18" charset="0"/>
                <a:cs typeface="Times New Roman" panose="02020603050405020304" pitchFamily="18" charset="0"/>
              </a:rPr>
              <a:t> 7, 33), jak matka, aby nie czuli, że jest obcy w ich życiu. Gdyż „Pan potrafi obdarzyć pieszczotą. Czułość Boga! Ofiarowuje nam swoją miłość z czułością. Jest blisko nas i swą bliskość daje nam odczuć nawet w najdrobniejszych sprawach”.</a:t>
            </a:r>
          </a:p>
        </p:txBody>
      </p:sp>
    </p:spTree>
    <p:extLst>
      <p:ext uri="{BB962C8B-B14F-4D97-AF65-F5344CB8AC3E}">
        <p14:creationId xmlns:p14="http://schemas.microsoft.com/office/powerpoint/2010/main" val="272866529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0AFEE-D05D-C5F8-1937-FB15C9CAE79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2780E1E-870F-DE2A-AA0E-B9A55823530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5FEBF32-8D50-492C-B1AC-E5642F672157}"/>
              </a:ext>
            </a:extLst>
          </p:cNvPr>
          <p:cNvSpPr>
            <a:spLocks noGrp="1"/>
          </p:cNvSpPr>
          <p:nvPr>
            <p:ph idx="1"/>
          </p:nvPr>
        </p:nvSpPr>
        <p:spPr/>
        <p:txBody>
          <a:bodyPr/>
          <a:lstStyle/>
          <a:p>
            <a:pPr marL="0" indent="0">
              <a:buNone/>
            </a:pPr>
            <a:r>
              <a:rPr lang="pl-PL" b="1" dirty="0"/>
              <a:t>II. Gesty i słowa miłości. Spojrzenie</a:t>
            </a:r>
          </a:p>
          <a:p>
            <a:pPr marL="0" indent="0">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39. Ewangelia opowiada o bogatym człowieku, który przyszedł do Jezusa. Był pełen ideałów, ale bez siły, aby zmienić swoje życie. Wtedy „Jezus spojrzał na niego z miłością”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Ἰησοῦς</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ἐμβλέψας</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el-GR" dirty="0">
                <a:effectLst/>
                <a:latin typeface="Georgia" panose="02040502050405020303" pitchFamily="18" charset="0"/>
                <a:ea typeface="Times New Roman" panose="02020603050405020304" pitchFamily="18" charset="0"/>
                <a:cs typeface="Times New Roman" panose="02020603050405020304" pitchFamily="18" charset="0"/>
              </a:rPr>
              <a:t>αὐτῷ</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ἠγάπησεν</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el-GR" dirty="0">
                <a:effectLst/>
                <a:latin typeface="Georgia" panose="02040502050405020303" pitchFamily="18" charset="0"/>
                <a:ea typeface="Times New Roman" panose="02020603050405020304" pitchFamily="18" charset="0"/>
                <a:cs typeface="Times New Roman" panose="02020603050405020304" pitchFamily="18" charset="0"/>
              </a:rPr>
              <a:t>αὐτὸν</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Mk</a:t>
            </a:r>
            <a:r>
              <a:rPr lang="pl-PL" dirty="0">
                <a:effectLst/>
                <a:latin typeface="Georgia" panose="02040502050405020303" pitchFamily="18" charset="0"/>
                <a:ea typeface="Times New Roman" panose="02020603050405020304" pitchFamily="18" charset="0"/>
                <a:cs typeface="Times New Roman" panose="02020603050405020304" pitchFamily="18" charset="0"/>
              </a:rPr>
              <a:t> 10, 21). Czy potrafisz sobie wyobrazić tę chwilę, to spotkanie oczu tego człowieka ze spojrzeniem Jezusa? Jeśli cię wzywa, jeśli zaprasza cię do jakiejś misji, najpierw patrzy na ciebie, przenika głębię twego wnętrza, dostrzega i zna wszystko, co jest w tobie, zatrzymuje na tobie swoje spojrzenie: „Przechodząc obok Jeziora Galilejskiego, ujrzał dwóch braci (…). A idąc stamtąd dalej, ujrzał innych dwóch braci”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a:t>
            </a:r>
            <a:r>
              <a:rPr lang="pl-PL" dirty="0">
                <a:effectLst/>
                <a:latin typeface="Georgia" panose="02040502050405020303" pitchFamily="18" charset="0"/>
                <a:ea typeface="Times New Roman" panose="02020603050405020304" pitchFamily="18" charset="0"/>
                <a:cs typeface="Times New Roman" panose="02020603050405020304" pitchFamily="18" charset="0"/>
              </a:rPr>
              <a:t> 4, 18.21).</a:t>
            </a:r>
          </a:p>
          <a:p>
            <a:pPr marL="0" indent="0">
              <a:buNone/>
            </a:pPr>
            <a:endParaRPr lang="pl-PL" b="1" dirty="0"/>
          </a:p>
        </p:txBody>
      </p:sp>
    </p:spTree>
    <p:extLst>
      <p:ext uri="{BB962C8B-B14F-4D97-AF65-F5344CB8AC3E}">
        <p14:creationId xmlns:p14="http://schemas.microsoft.com/office/powerpoint/2010/main" val="21902769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C7E78-EFEE-7BBD-23B6-B6796EBB3F5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7D64359-1B43-70E1-9EF5-11CA7076004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27060784-F2EF-E728-CCDA-A913D3B49117}"/>
              </a:ext>
            </a:extLst>
          </p:cNvPr>
          <p:cNvSpPr>
            <a:spLocks noGrp="1"/>
          </p:cNvSpPr>
          <p:nvPr>
            <p:ph idx="1"/>
          </p:nvPr>
        </p:nvSpPr>
        <p:spPr/>
        <p:txBody>
          <a:bodyPr/>
          <a:lstStyle/>
          <a:p>
            <a:pPr marL="0" indent="0">
              <a:buNone/>
            </a:pPr>
            <a:r>
              <a:rPr lang="pl-PL" b="1" dirty="0"/>
              <a:t>II. Gesty i słowa miłości. Słowa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43. Chociaż w Piśmie Świętym mamy Jego Słowo zawsze żywe i aktualne, to czasami Jezus przemawia do nas wewnętrznie i wzywa, aby zaprowadzić nas do najlepszego miejsca. A najlepsze miejsce to Jego Serce. Wzywa nas, aby wejść tam, gdzie możemy odzyskać siły i pokój: „Przyjdźcie do Mnie wszyscy, którzy utrudzeni i obciążeni jesteście, a Ja was pokrzepię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ἀναπαύσω ὑμᾶς</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a:t>
            </a:r>
            <a:r>
              <a:rPr lang="pl-PL" dirty="0">
                <a:effectLst/>
                <a:latin typeface="Georgia" panose="02040502050405020303" pitchFamily="18" charset="0"/>
                <a:ea typeface="Times New Roman" panose="02020603050405020304" pitchFamily="18" charset="0"/>
                <a:cs typeface="Times New Roman" panose="02020603050405020304" pitchFamily="18" charset="0"/>
              </a:rPr>
              <a:t> 11, 28). Dlatego prosił swoich uczniów: „Trwajcie we Mnie” [</a:t>
            </a:r>
            <a:r>
              <a:rPr lang="el-GR" dirty="0">
                <a:effectLst/>
                <a:latin typeface="Georgia" panose="02040502050405020303" pitchFamily="18" charset="0"/>
                <a:ea typeface="Times New Roman" panose="02020603050405020304" pitchFamily="18" charset="0"/>
                <a:cs typeface="Times New Roman" panose="02020603050405020304" pitchFamily="18" charset="0"/>
              </a:rPr>
              <a:t>ἐν ἐμοὶ μένητε</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a:t>
            </a:r>
            <a:r>
              <a:rPr lang="pl-PL" dirty="0">
                <a:effectLst/>
                <a:latin typeface="Georgia" panose="02040502050405020303" pitchFamily="18" charset="0"/>
                <a:ea typeface="Times New Roman" panose="02020603050405020304" pitchFamily="18" charset="0"/>
                <a:cs typeface="Times New Roman" panose="02020603050405020304" pitchFamily="18" charset="0"/>
              </a:rPr>
              <a:t> 15, 4).</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44. Słowa, które Jezus wypowiadał, ukazywały, że Jego świętość nie eliminowała uczuć. W niektórych okolicznościach wyrażały one żarliwą miłość, która dla nas cierpi, wzrusza się, smuci a nawet płacze. Jest oczywiste, że nie pozostawały Mu obojętne zwykłe troski i niepokoje ludzi, takie jak zmęczenie czy głód: „Żal Mi [</a:t>
            </a:r>
            <a:r>
              <a:rPr lang="el-GR" dirty="0">
                <a:effectLst/>
                <a:latin typeface="Georgia" panose="02040502050405020303" pitchFamily="18" charset="0"/>
                <a:ea typeface="Times New Roman" panose="02020603050405020304" pitchFamily="18" charset="0"/>
                <a:cs typeface="Times New Roman" panose="02020603050405020304" pitchFamily="18" charset="0"/>
              </a:rPr>
              <a:t>Σπλαγχνίζομαι</a:t>
            </a:r>
            <a:r>
              <a:rPr lang="pl-PL" dirty="0">
                <a:effectLst/>
                <a:latin typeface="Georgia" panose="02040502050405020303" pitchFamily="18" charset="0"/>
                <a:ea typeface="Times New Roman" panose="02020603050405020304" pitchFamily="18" charset="0"/>
                <a:cs typeface="Times New Roman" panose="02020603050405020304" pitchFamily="18" charset="0"/>
              </a:rPr>
              <a:t>] tego tłumu, (…) nie mają co jeść. Zasłabną w drodze; bo niektórzy z nich przyszli z daleka”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Mk</a:t>
            </a:r>
            <a:r>
              <a:rPr lang="pl-PL" dirty="0">
                <a:effectLst/>
                <a:latin typeface="Georgia" panose="02040502050405020303" pitchFamily="18" charset="0"/>
                <a:ea typeface="Times New Roman" panose="02020603050405020304" pitchFamily="18" charset="0"/>
                <a:cs typeface="Times New Roman" panose="02020603050405020304" pitchFamily="18" charset="0"/>
              </a:rPr>
              <a:t> 8, 2-3).</a:t>
            </a:r>
            <a:endParaRPr lang="pl-PL" dirty="0"/>
          </a:p>
        </p:txBody>
      </p:sp>
    </p:spTree>
    <p:extLst>
      <p:ext uri="{BB962C8B-B14F-4D97-AF65-F5344CB8AC3E}">
        <p14:creationId xmlns:p14="http://schemas.microsoft.com/office/powerpoint/2010/main" val="101956931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8B46542-35D5-BAD2-59C3-F5428A0FE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0" y="0"/>
            <a:ext cx="5136195" cy="6858000"/>
          </a:xfrm>
          <a:prstGeom prst="rect">
            <a:avLst/>
          </a:prstGeom>
        </p:spPr>
      </p:pic>
      <p:sp>
        <p:nvSpPr>
          <p:cNvPr id="6" name="pole tekstowe 5">
            <a:extLst>
              <a:ext uri="{FF2B5EF4-FFF2-40B4-BE49-F238E27FC236}">
                <a16:creationId xmlns:a16="http://schemas.microsoft.com/office/drawing/2014/main" id="{076FADBD-193A-2DBB-D6CC-D86F21F09438}"/>
              </a:ext>
            </a:extLst>
          </p:cNvPr>
          <p:cNvSpPr txBox="1"/>
          <p:nvPr/>
        </p:nvSpPr>
        <p:spPr>
          <a:xfrm>
            <a:off x="5156230" y="5373216"/>
            <a:ext cx="3996154" cy="1323439"/>
          </a:xfrm>
          <a:prstGeom prst="rect">
            <a:avLst/>
          </a:prstGeom>
          <a:noFill/>
        </p:spPr>
        <p:txBody>
          <a:bodyPr wrap="square" rtlCol="0">
            <a:spAutoFit/>
          </a:bodyPr>
          <a:lstStyle/>
          <a:p>
            <a:r>
              <a:rPr lang="pl-PL" dirty="0">
                <a:solidFill>
                  <a:schemeClr val="bg1"/>
                </a:solidFill>
              </a:rPr>
              <a:t>Secondo Pia (1855-1941), </a:t>
            </a:r>
            <a:r>
              <a:rPr lang="pl-PL" i="1" dirty="0">
                <a:solidFill>
                  <a:schemeClr val="bg1"/>
                </a:solidFill>
              </a:rPr>
              <a:t>Turyn – Najświętszy Całun – powiększenie Świętego Oblicza z oryginalnego negatywu [fotografii]</a:t>
            </a:r>
            <a:r>
              <a:rPr lang="pl-PL" dirty="0">
                <a:solidFill>
                  <a:schemeClr val="bg1"/>
                </a:solidFill>
              </a:rPr>
              <a:t>, 1898, </a:t>
            </a:r>
            <a:r>
              <a:rPr lang="pl-PL" dirty="0" err="1">
                <a:solidFill>
                  <a:schemeClr val="bg1"/>
                </a:solidFill>
              </a:rPr>
              <a:t>Musée</a:t>
            </a:r>
            <a:r>
              <a:rPr lang="pl-PL" dirty="0">
                <a:solidFill>
                  <a:schemeClr val="bg1"/>
                </a:solidFill>
              </a:rPr>
              <a:t> de </a:t>
            </a:r>
            <a:r>
              <a:rPr lang="pl-PL" dirty="0" err="1">
                <a:solidFill>
                  <a:schemeClr val="bg1"/>
                </a:solidFill>
              </a:rPr>
              <a:t>l'Élysée</a:t>
            </a:r>
            <a:r>
              <a:rPr lang="pl-PL" dirty="0">
                <a:solidFill>
                  <a:schemeClr val="bg1"/>
                </a:solidFill>
              </a:rPr>
              <a:t>, Lozanna, Szwajcaria.</a:t>
            </a:r>
          </a:p>
        </p:txBody>
      </p:sp>
      <p:pic>
        <p:nvPicPr>
          <p:cNvPr id="33794" name="Picture 2" descr="undefined">
            <a:extLst>
              <a:ext uri="{FF2B5EF4-FFF2-40B4-BE49-F238E27FC236}">
                <a16:creationId xmlns:a16="http://schemas.microsoft.com/office/drawing/2014/main" id="{5122BC84-6A1A-2498-AA9E-7C039CEEF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789040"/>
            <a:ext cx="119965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Shroud of Turin | Museum of the Bible">
            <a:extLst>
              <a:ext uri="{FF2B5EF4-FFF2-40B4-BE49-F238E27FC236}">
                <a16:creationId xmlns:a16="http://schemas.microsoft.com/office/drawing/2014/main" id="{7A521C82-62D4-F58F-96FE-8ED1854B5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30" y="-8348"/>
            <a:ext cx="3987769" cy="221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9399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21EC-52E7-9910-E76C-3BEC68B072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BFA28FB-A37B-D327-D7E7-5C3119E0EE38}"/>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7BD76456-7978-4B6D-AA8F-B05A6D51DEF1}"/>
              </a:ext>
            </a:extLst>
          </p:cNvPr>
          <p:cNvSpPr>
            <a:spLocks noGrp="1"/>
          </p:cNvSpPr>
          <p:nvPr>
            <p:ph idx="1"/>
          </p:nvPr>
        </p:nvSpPr>
        <p:spPr/>
        <p:txBody>
          <a:bodyPr/>
          <a:lstStyle/>
          <a:p>
            <a:pPr marL="0" indent="0">
              <a:buNone/>
            </a:pPr>
            <a:r>
              <a:rPr lang="pl-PL" dirty="0"/>
              <a:t>III. Oto serce, które tak bardzo umiłowało</a:t>
            </a:r>
          </a:p>
          <a:p>
            <a:pPr lvl="1"/>
            <a:r>
              <a:rPr lang="pl-PL" dirty="0"/>
              <a:t>Adoracja Chrystusa</a:t>
            </a:r>
          </a:p>
          <a:p>
            <a:pPr lvl="1"/>
            <a:r>
              <a:rPr lang="pl-PL" dirty="0"/>
              <a:t>Oddawanie czci Jego wizerunkowi	</a:t>
            </a:r>
          </a:p>
          <a:p>
            <a:pPr lvl="1"/>
            <a:r>
              <a:rPr lang="pl-PL" dirty="0"/>
              <a:t>Miłość zmysłowa</a:t>
            </a:r>
          </a:p>
          <a:p>
            <a:pPr lvl="1"/>
            <a:r>
              <a:rPr lang="pl-PL" dirty="0"/>
              <a:t>Potrójna miłość</a:t>
            </a:r>
          </a:p>
          <a:p>
            <a:pPr lvl="1"/>
            <a:r>
              <a:rPr lang="pl-PL" dirty="0"/>
              <a:t>Perspektywy </a:t>
            </a:r>
            <a:r>
              <a:rPr lang="pl-PL" dirty="0" err="1"/>
              <a:t>trynitarne</a:t>
            </a:r>
            <a:endParaRPr lang="pl-PL" dirty="0"/>
          </a:p>
          <a:p>
            <a:pPr lvl="1"/>
            <a:r>
              <a:rPr lang="pl-PL" dirty="0"/>
              <a:t>Najnowsze Wypowiedzi Urzędu Nauczycielskiego Kościoła</a:t>
            </a:r>
          </a:p>
          <a:p>
            <a:pPr lvl="1"/>
            <a:r>
              <a:rPr lang="pl-PL" dirty="0"/>
              <a:t>Pogłębienie i aktualność</a:t>
            </a:r>
          </a:p>
          <a:p>
            <a:pPr marL="0" indent="0">
              <a:buNone/>
            </a:pPr>
            <a:endParaRPr lang="pl-PL" dirty="0"/>
          </a:p>
        </p:txBody>
      </p:sp>
    </p:spTree>
    <p:extLst>
      <p:ext uri="{BB962C8B-B14F-4D97-AF65-F5344CB8AC3E}">
        <p14:creationId xmlns:p14="http://schemas.microsoft.com/office/powerpoint/2010/main" val="126438341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2DB-27F1-2886-6860-4D4212B2784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4BCCB75-B41F-560D-E1C0-559E72FE253D}"/>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A0EA1A16-C9B5-3481-95D1-80306A3BBE74}"/>
              </a:ext>
            </a:extLst>
          </p:cNvPr>
          <p:cNvSpPr>
            <a:spLocks noGrp="1"/>
          </p:cNvSpPr>
          <p:nvPr>
            <p:ph idx="1"/>
          </p:nvPr>
        </p:nvSpPr>
        <p:spPr/>
        <p:txBody>
          <a:bodyPr/>
          <a:lstStyle/>
          <a:p>
            <a:pPr marL="0" indent="0">
              <a:buNone/>
            </a:pPr>
            <a:r>
              <a:rPr lang="pl-PL" b="1" dirty="0"/>
              <a:t>III. Oto serce… </a:t>
            </a:r>
            <a:r>
              <a:rPr lang="pl-PL" dirty="0"/>
              <a:t>Adoracja Chrystusa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49. Należy koniecznie podkreślić, że nawiązujemy relację z Osobą Chrystusa, w przyjaźni i adoracji, pociągnięci miłością przedstawioną w obrazie Jego Serca. Czcimy takie wyobrażenie, które przedstawia Go, ale adorujemy wyłącznie żywego Chrystusa, w Jego boskości i w całym Jego człowieczeństwie, aby pozwolić się ogarnąć Jego ludzkiej i boskiej miłości.</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50. Niezależnie od wykorzystywanego wizerunku, jest pewne, że to żywe Serce Chrystusa – a nigdy jakiś obraz – jest przedmiotem adoracji, ponieważ jest ono częścią Jego najświętszego i zmartwychwstałego ciała, nieodłącznego od Syna Bożego, który przyjął je na zawsze. Jest adorowane jako „Serce Osoby Słowa, z którym jest nierozerwalnie zjednoczone”.* Serca nie adorujemy w jakimś oddzieleniu, ale w adoracji Serca, adorujemy Jego samego, wcielonego Syna, który żyje, kocha i przyjmuje naszą miłość. Dlatego każdy akt miłości lub uwielbienia Jego Serca, faktycznie „odnosi się w rzeczywistości do osoby samego Chrystusa”, gdyż figura ta spontanicznie odsyła do Niego i jest „symbolem i wyrazistym obrazem nieskończonej miłości Jezusa Chrystusa”.**</a:t>
            </a:r>
          </a:p>
          <a:p>
            <a:pPr marL="0" indent="0" algn="just">
              <a:buNone/>
            </a:pP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Pius VI, </a:t>
            </a:r>
            <a:r>
              <a:rPr lang="pl-PL" sz="1400" dirty="0" err="1">
                <a:effectLst/>
                <a:latin typeface="Georgia" panose="02040502050405020303" pitchFamily="18" charset="0"/>
                <a:ea typeface="Times New Roman" panose="02020603050405020304" pitchFamily="18" charset="0"/>
                <a:cs typeface="Times New Roman" panose="02020603050405020304" pitchFamily="18" charset="0"/>
              </a:rPr>
              <a:t>Konst</a:t>
            </a: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400" dirty="0" err="1">
                <a:effectLst/>
                <a:latin typeface="Georgia" panose="02040502050405020303" pitchFamily="18" charset="0"/>
                <a:ea typeface="Times New Roman" panose="02020603050405020304" pitchFamily="18" charset="0"/>
                <a:cs typeface="Times New Roman" panose="02020603050405020304" pitchFamily="18" charset="0"/>
              </a:rPr>
              <a:t>Auctorem</a:t>
            </a: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400" dirty="0" err="1">
                <a:effectLst/>
                <a:latin typeface="Georgia" panose="02040502050405020303" pitchFamily="18" charset="0"/>
                <a:ea typeface="Times New Roman" panose="02020603050405020304" pitchFamily="18" charset="0"/>
                <a:cs typeface="Times New Roman" panose="02020603050405020304" pitchFamily="18" charset="0"/>
              </a:rPr>
              <a:t>fidei</a:t>
            </a: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(28 sierpnia 1794).</a:t>
            </a:r>
          </a:p>
          <a:p>
            <a:pPr marL="0" indent="0" algn="just">
              <a:buNone/>
            </a:pP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Leon XIII, </a:t>
            </a:r>
            <a:r>
              <a:rPr lang="pl-PL" sz="1400" dirty="0" err="1">
                <a:effectLst/>
                <a:latin typeface="Georgia" panose="02040502050405020303" pitchFamily="18" charset="0"/>
                <a:ea typeface="Times New Roman" panose="02020603050405020304" pitchFamily="18" charset="0"/>
                <a:cs typeface="Times New Roman" panose="02020603050405020304" pitchFamily="18" charset="0"/>
              </a:rPr>
              <a:t>Enc</a:t>
            </a: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400" dirty="0" err="1">
                <a:effectLst/>
                <a:latin typeface="Georgia" panose="02040502050405020303" pitchFamily="18" charset="0"/>
                <a:ea typeface="Times New Roman" panose="02020603050405020304" pitchFamily="18" charset="0"/>
                <a:cs typeface="Times New Roman" panose="02020603050405020304" pitchFamily="18" charset="0"/>
              </a:rPr>
              <a:t>Annum</a:t>
            </a:r>
            <a:r>
              <a:rPr lang="pl-PL" sz="1400" dirty="0">
                <a:effectLst/>
                <a:latin typeface="Georgia" panose="02040502050405020303" pitchFamily="18" charset="0"/>
                <a:ea typeface="Times New Roman" panose="02020603050405020304" pitchFamily="18" charset="0"/>
                <a:cs typeface="Times New Roman" panose="02020603050405020304" pitchFamily="18" charset="0"/>
              </a:rPr>
              <a:t> Sacrum (25 maja 1899).</a:t>
            </a:r>
          </a:p>
        </p:txBody>
      </p:sp>
    </p:spTree>
    <p:extLst>
      <p:ext uri="{BB962C8B-B14F-4D97-AF65-F5344CB8AC3E}">
        <p14:creationId xmlns:p14="http://schemas.microsoft.com/office/powerpoint/2010/main" val="155501647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414E-C99F-81B5-9FAD-BC09D1E13B4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2BF5A5E-E8EB-0407-9DA9-E3457C527B63}"/>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379E956-DE93-2B5F-A5BE-4A33BCDBADA3}"/>
              </a:ext>
            </a:extLst>
          </p:cNvPr>
          <p:cNvSpPr>
            <a:spLocks noGrp="1"/>
          </p:cNvSpPr>
          <p:nvPr>
            <p:ph idx="1"/>
          </p:nvPr>
        </p:nvSpPr>
        <p:spPr/>
        <p:txBody>
          <a:bodyPr/>
          <a:lstStyle/>
          <a:p>
            <a:pPr marL="0" indent="0">
              <a:buNone/>
            </a:pPr>
            <a:r>
              <a:rPr lang="pl-PL" b="1" dirty="0"/>
              <a:t>III. Oto serce… </a:t>
            </a:r>
            <a:r>
              <a:rPr lang="pl-PL" dirty="0"/>
              <a:t>Oddawanie czci Jego wizerunkowi	</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52. Warto zauważyć, że wizerunek Chrystusa z Jego sercem, choć w żaden sposób nie jest przedmiotem adoracji, to nie jest jednym z wielu, które moglibyśmy wybrać. Nie jest czymś wymyślonym przy biurku lub narysowanym przez artystę, „nie jest to wyimaginowany symbol, lecz symbol prawdziwy, stanowiący centrum, źródło, z którego wypłynęło zbawienie dla całej ludzkości”*.</a:t>
            </a:r>
          </a:p>
          <a:p>
            <a:pPr marL="0" indent="0" algn="jus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Papież Franciszek, Anioł Pański (9 czerwca 2013):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L’Osservatore</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Romano, wyd. polskie, n. 8-9 (354)/2013, s. 56.</a:t>
            </a:r>
          </a:p>
          <a:p>
            <a:pPr marL="0" indent="0">
              <a:buNone/>
            </a:pPr>
            <a:endParaRPr lang="pl-PL" dirty="0"/>
          </a:p>
        </p:txBody>
      </p:sp>
    </p:spTree>
    <p:extLst>
      <p:ext uri="{BB962C8B-B14F-4D97-AF65-F5344CB8AC3E}">
        <p14:creationId xmlns:p14="http://schemas.microsoft.com/office/powerpoint/2010/main" val="161665376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2B24-136B-FFE9-0D1E-C54B2B8A8D9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8AD9933-93E5-FC8D-B036-F675261565EA}"/>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B1F87C99-B6B0-9108-42F6-3904B84AE28F}"/>
              </a:ext>
            </a:extLst>
          </p:cNvPr>
          <p:cNvSpPr>
            <a:spLocks noGrp="1"/>
          </p:cNvSpPr>
          <p:nvPr>
            <p:ph idx="1"/>
          </p:nvPr>
        </p:nvSpPr>
        <p:spPr/>
        <p:txBody>
          <a:bodyPr/>
          <a:lstStyle/>
          <a:p>
            <a:pPr marL="0" indent="0">
              <a:buNone/>
            </a:pPr>
            <a:r>
              <a:rPr lang="pl-PL" b="1" dirty="0"/>
              <a:t>III. Oto serce… </a:t>
            </a:r>
            <a:r>
              <a:rPr lang="pl-PL" dirty="0"/>
              <a:t>Miłość zmysłowa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61. Już Pius XII przypominał, że w Słowie Bożym „miłość Serca Jezusowego, nie oznacza samej tylko miłości Bożej, ale także miłość ludzką (…). Serce Jezusa, złączone hipostatycznie z Boską Osobą Słowa, pod wpływem miłości i innych uczuć niewątpliwie ulegało poruszeniom, a poruszenia te i uczucia zgadzały się i z ludzką wolą”.</a:t>
            </a:r>
            <a:endParaRPr lang="pl-PL" dirty="0"/>
          </a:p>
          <a:p>
            <a:pPr marL="0" indent="0">
              <a:buNone/>
            </a:pPr>
            <a:endParaRPr lang="pl-PL" dirty="0"/>
          </a:p>
        </p:txBody>
      </p:sp>
    </p:spTree>
    <p:extLst>
      <p:ext uri="{BB962C8B-B14F-4D97-AF65-F5344CB8AC3E}">
        <p14:creationId xmlns:p14="http://schemas.microsoft.com/office/powerpoint/2010/main" val="211996023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BD26-EA0F-B6BC-59F8-1787BADAB34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C01CCC6-FD08-E746-4561-E7B033A86CA5}"/>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F1CFCC10-92B9-89C4-5B77-2D9B70B13F17}"/>
              </a:ext>
            </a:extLst>
          </p:cNvPr>
          <p:cNvSpPr>
            <a:spLocks noGrp="1"/>
          </p:cNvSpPr>
          <p:nvPr>
            <p:ph idx="1"/>
          </p:nvPr>
        </p:nvSpPr>
        <p:spPr/>
        <p:txBody>
          <a:bodyPr/>
          <a:lstStyle/>
          <a:p>
            <a:pPr marL="0" indent="0">
              <a:buNone/>
            </a:pPr>
            <a:r>
              <a:rPr lang="pl-PL" b="1" dirty="0"/>
              <a:t>III. Oto serce… </a:t>
            </a:r>
            <a:r>
              <a:rPr lang="pl-PL" dirty="0"/>
              <a:t>Miłość zmysłowa</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62. U Ojców Kościoła, w przeciwieństwie do tych, którzy odrzucali lub relatywizowali prawdziwe człowieczeństwo Chrystusa, znajdujemy mocne potwierdzenie konkretnej i namacalnej rzeczywistości ludzkich uczuć Pana. I tak, św. Bazyli podkreśla, że wcielenie Pana nie jest czymś wymyślonym, ale że „Pan miewał doznania naturalne”. Św. Jan Chryzostom podaje przykład: „Gdyby nie miał naszej natury, nie przeżywałby wielokrotnie smutku”. Św. Ambroży twierdzi: „I dlatego właśnie, że przyjął ludzką duszę, przyjął również jej uczucia”. A św. Augustyn przedstawia ludzkie uczucia jako rzeczywistość, która raz przyjęta przez Chrystusa, nie jest już obca życiu łaski: „Pan Jezus przyjął wszystkie te następstwa właściwe ludzkiej słabości (tak jak przyjął śmierć cielesną) nie z narzuconej Mu konieczności, lecz z woli miłosierdzia. (…) Dlatego, jeśli komuś zdarzy się smucić i cierpieć pośród ludzkich pokus, nie powinien uważać się za opuszczonego przez łaskę Chrystusa”. Wreszcie, św. Jan Damasceński uważa, że to prawdziwe afektywne doświadczenie Chrystusa w Jego człowieczeństwie, jest dowodem na to, że przyjął On naszą naturę całkowicie, a nie częściowo, aby całą ją odkupić i przekształcić: Chrystus wziął bowiem na siebie wszystkie elementy składające się na ludzką naturę, aby wszyscy mogli zostać uświęceni.</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64484912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401C-3D9C-E63B-475F-314F2C4F26D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ADB0B99-4769-5C47-B0A2-3139BA549696}"/>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F9C07ADB-AF49-E7FE-7AA9-9D48DDB155E7}"/>
              </a:ext>
            </a:extLst>
          </p:cNvPr>
          <p:cNvSpPr>
            <a:spLocks noGrp="1"/>
          </p:cNvSpPr>
          <p:nvPr>
            <p:ph idx="1"/>
          </p:nvPr>
        </p:nvSpPr>
        <p:spPr/>
        <p:txBody>
          <a:bodyPr/>
          <a:lstStyle/>
          <a:p>
            <a:pPr marL="0" indent="0">
              <a:buNone/>
            </a:pPr>
            <a:r>
              <a:rPr lang="pl-PL" b="1" dirty="0"/>
              <a:t>III. Oto serce… </a:t>
            </a:r>
            <a:r>
              <a:rPr lang="pl-PL" dirty="0"/>
              <a:t>Potrójna miłość</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65. Istotnie, w obrazie Serca Pana zawiera się potrójna miłość, która nas olśniewa. Po pierwsze, </a:t>
            </a:r>
            <a:r>
              <a:rPr lang="pl-PL" b="1" dirty="0">
                <a:effectLst/>
                <a:latin typeface="Georgia" panose="02040502050405020303" pitchFamily="18" charset="0"/>
                <a:ea typeface="Times New Roman" panose="02020603050405020304" pitchFamily="18" charset="0"/>
                <a:cs typeface="Times New Roman" panose="02020603050405020304" pitchFamily="18" charset="0"/>
              </a:rPr>
              <a:t>nieskończona Boża miłość</a:t>
            </a:r>
            <a:r>
              <a:rPr lang="pl-PL" dirty="0">
                <a:effectLst/>
                <a:latin typeface="Georgia" panose="02040502050405020303" pitchFamily="18" charset="0"/>
                <a:ea typeface="Times New Roman" panose="02020603050405020304" pitchFamily="18" charset="0"/>
                <a:cs typeface="Times New Roman" panose="02020603050405020304" pitchFamily="18" charset="0"/>
              </a:rPr>
              <a:t>, którą odnajdujemy w Chrystusie. Ale pomyślmy także o duchowym wymiarze człowieczeństwa Pana. Z tego punktu widzenia, serce „jest także symbolem </a:t>
            </a:r>
            <a:r>
              <a:rPr lang="pl-PL" b="1" dirty="0">
                <a:effectLst/>
                <a:latin typeface="Georgia" panose="02040502050405020303" pitchFamily="18" charset="0"/>
                <a:ea typeface="Times New Roman" panose="02020603050405020304" pitchFamily="18" charset="0"/>
                <a:cs typeface="Times New Roman" panose="02020603050405020304" pitchFamily="18" charset="0"/>
              </a:rPr>
              <a:t>miłości płomiennej, wlanej w duszę Chrystusa, wzbogacającej Jego wolę</a:t>
            </a:r>
            <a:r>
              <a:rPr lang="pl-PL" dirty="0">
                <a:effectLst/>
                <a:latin typeface="Georgia" panose="02040502050405020303" pitchFamily="18" charset="0"/>
                <a:ea typeface="Times New Roman" panose="02020603050405020304" pitchFamily="18" charset="0"/>
                <a:cs typeface="Times New Roman" panose="02020603050405020304" pitchFamily="18" charset="0"/>
              </a:rPr>
              <a:t>”. Wreszcie, jest „symbolem</a:t>
            </a:r>
            <a:r>
              <a:rPr lang="pl-PL" b="1" dirty="0">
                <a:effectLst/>
                <a:latin typeface="Georgia" panose="02040502050405020303" pitchFamily="18" charset="0"/>
                <a:ea typeface="Times New Roman" panose="02020603050405020304" pitchFamily="18" charset="0"/>
                <a:cs typeface="Times New Roman" panose="02020603050405020304" pitchFamily="18" charset="0"/>
              </a:rPr>
              <a:t> ludzkich uczuć</a:t>
            </a:r>
            <a:r>
              <a:rPr lang="pl-PL" dirty="0">
                <a:effectLst/>
                <a:latin typeface="Georgia" panose="02040502050405020303" pitchFamily="18" charset="0"/>
                <a:ea typeface="Times New Roman" panose="02020603050405020304" pitchFamily="18" charset="0"/>
                <a:cs typeface="Times New Roman" panose="02020603050405020304" pitchFamily="18" charset="0"/>
              </a:rPr>
              <a:t>”.</a:t>
            </a:r>
          </a:p>
          <a:p>
            <a:pPr marL="0" indent="0" algn="jus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Pius XII,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Enc</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Haurietis</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Aquas</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(15 maja 1956).</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52241944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BEF1F-1B93-F172-27C9-D9EC5EB2BBC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34DBDC-1A30-E0D0-E8D7-E749D0CE76E5}"/>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4EEA22EE-B25A-7241-F8DF-EE59CFA7D0A7}"/>
              </a:ext>
            </a:extLst>
          </p:cNvPr>
          <p:cNvSpPr>
            <a:spLocks noGrp="1"/>
          </p:cNvSpPr>
          <p:nvPr>
            <p:ph idx="1"/>
          </p:nvPr>
        </p:nvSpPr>
        <p:spPr/>
        <p:txBody>
          <a:bodyPr/>
          <a:lstStyle/>
          <a:p>
            <a:pPr marL="0" indent="0">
              <a:buNone/>
            </a:pPr>
            <a:r>
              <a:rPr lang="pl-PL" b="1" dirty="0"/>
              <a:t>III. Oto serce… </a:t>
            </a:r>
            <a:r>
              <a:rPr lang="pl-PL" dirty="0"/>
              <a:t>Perspektywy </a:t>
            </a:r>
            <a:r>
              <a:rPr lang="pl-PL" dirty="0" err="1"/>
              <a:t>trynitarne</a:t>
            </a:r>
            <a:endParaRPr lang="pl-PL" dirty="0"/>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77. Nasza relacja z Sercem Chrystusa ulega więc przemianie pod wpływem impulsu Ducha Świętego, który kieruje nas ku Ojcu, źródłu życia i ostatecznemu źródłu łaski. Sam Chrystus nie pragnie, abyśmy zatrzymywali się tylko na Nim. Miłość Chrystusa jest „objawieniem miłosierdzia Ojca”. Jego pragnieniem jest, abyśmy, poruszeni przez Ducha wypływającego z Jego Serca, „z Nim i w Nim” zmierzali do Ojca. Chwała jest oddawana Ojcu „przez” Chrystusa, „z” Chrystusem i „w” Chrystusie. Św. Jan Paweł II nauczał, że „Serce Zbawiciela zachęca, aby zwrócić się ku miłości Ojca, który jest źródłem wszelkiej prawdziwej miłości”*. Właśnie to chce ożywiać w naszych sercach Duch Święty, który przychodzi do nas z Serca Chrystusa.</a:t>
            </a:r>
          </a:p>
          <a:p>
            <a:pPr marL="0" indent="0" algn="jus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Orędzie na stulecie poświęcenia ludzkości Sercu Pana Jezusa (Warszawa, 11 czerwca 1999, Uroczystość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Najśw</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Serca Jezusowego).</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66178479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7A7F8-1D14-0BBA-9694-8B388F238E3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CFF7717-544E-265D-8617-6510DD4BFF6D}"/>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9E98275B-E55B-1185-6C8F-A141EB13E83A}"/>
              </a:ext>
            </a:extLst>
          </p:cNvPr>
          <p:cNvSpPr>
            <a:spLocks noGrp="1"/>
          </p:cNvSpPr>
          <p:nvPr>
            <p:ph idx="1"/>
          </p:nvPr>
        </p:nvSpPr>
        <p:spPr/>
        <p:txBody>
          <a:bodyPr/>
          <a:lstStyle/>
          <a:p>
            <a:pPr marL="0" indent="0">
              <a:buNone/>
            </a:pPr>
            <a:r>
              <a:rPr lang="pl-PL" dirty="0"/>
              <a:t>IV. Miłość, która daje pić	</a:t>
            </a:r>
          </a:p>
          <a:p>
            <a:pPr lvl="1"/>
            <a:r>
              <a:rPr lang="pl-PL" dirty="0"/>
              <a:t>Pragnienie Bożej miłości</a:t>
            </a:r>
          </a:p>
          <a:p>
            <a:pPr lvl="1"/>
            <a:r>
              <a:rPr lang="pl-PL" dirty="0"/>
              <a:t>Rozbrzmiewanie Słowa w historii</a:t>
            </a:r>
          </a:p>
          <a:p>
            <a:pPr lvl="1"/>
            <a:r>
              <a:rPr lang="pl-PL" dirty="0"/>
              <a:t>Szerzenie nabożeństwa do Serca Chrystusa</a:t>
            </a:r>
          </a:p>
          <a:p>
            <a:pPr lvl="1"/>
            <a:r>
              <a:rPr lang="pl-PL" dirty="0"/>
              <a:t>Święty Franciszek Salezy</a:t>
            </a:r>
          </a:p>
          <a:p>
            <a:pPr lvl="1"/>
            <a:r>
              <a:rPr lang="pl-PL" dirty="0"/>
              <a:t>Nowa Deklaracja Miłości</a:t>
            </a:r>
          </a:p>
          <a:p>
            <a:pPr lvl="1"/>
            <a:r>
              <a:rPr lang="pl-PL" dirty="0"/>
              <a:t>Święty Klaudiusz de La </a:t>
            </a:r>
            <a:r>
              <a:rPr lang="pl-PL" dirty="0" err="1"/>
              <a:t>Colombière</a:t>
            </a:r>
            <a:endParaRPr lang="pl-PL" dirty="0"/>
          </a:p>
          <a:p>
            <a:pPr lvl="1"/>
            <a:r>
              <a:rPr lang="pl-PL" dirty="0"/>
              <a:t>Święty Karol de Foucauld i Święta Teresa od Dzieciątka Jezus</a:t>
            </a:r>
          </a:p>
          <a:p>
            <a:pPr lvl="1"/>
            <a:r>
              <a:rPr lang="pl-PL" dirty="0"/>
              <a:t>Święta Teresa od Dzieciątka Jezus</a:t>
            </a:r>
          </a:p>
          <a:p>
            <a:pPr lvl="1"/>
            <a:r>
              <a:rPr lang="pl-PL" dirty="0"/>
              <a:t>Wpływ na Towarzystwo Jezusowe</a:t>
            </a:r>
          </a:p>
          <a:p>
            <a:pPr lvl="1"/>
            <a:r>
              <a:rPr lang="pl-PL" dirty="0"/>
              <a:t>Długi strumień życia wewnętrznego</a:t>
            </a:r>
          </a:p>
          <a:p>
            <a:pPr lvl="1"/>
            <a:r>
              <a:rPr lang="pl-PL" dirty="0"/>
              <a:t>Nabożeństwo pocieszenia</a:t>
            </a:r>
          </a:p>
          <a:p>
            <a:pPr lvl="2"/>
            <a:r>
              <a:rPr lang="pl-PL" sz="1800" dirty="0"/>
              <a:t>Wraz z Nim na Krzyżu</a:t>
            </a:r>
          </a:p>
          <a:p>
            <a:pPr lvl="2"/>
            <a:r>
              <a:rPr lang="pl-PL" sz="1800" dirty="0"/>
              <a:t>Racje serca</a:t>
            </a:r>
          </a:p>
          <a:p>
            <a:pPr lvl="2"/>
            <a:r>
              <a:rPr lang="pl-PL" sz="1800" dirty="0"/>
              <a:t>Skrucha</a:t>
            </a:r>
          </a:p>
          <a:p>
            <a:pPr lvl="2"/>
            <a:r>
              <a:rPr lang="pl-PL" sz="1800" dirty="0"/>
              <a:t>Pocieszeni, aby pocieszać</a:t>
            </a:r>
          </a:p>
        </p:txBody>
      </p:sp>
    </p:spTree>
    <p:extLst>
      <p:ext uri="{BB962C8B-B14F-4D97-AF65-F5344CB8AC3E}">
        <p14:creationId xmlns:p14="http://schemas.microsoft.com/office/powerpoint/2010/main" val="279706415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EC96F-D6B8-0A90-2424-EF8586D4CC8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EDA95C-AABE-53DC-D1C5-02089B7BF203}"/>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7353B489-A037-EFD3-6FA7-36480DBD05FB}"/>
              </a:ext>
            </a:extLst>
          </p:cNvPr>
          <p:cNvSpPr>
            <a:spLocks noGrp="1"/>
          </p:cNvSpPr>
          <p:nvPr>
            <p:ph idx="1"/>
          </p:nvPr>
        </p:nvSpPr>
        <p:spPr/>
        <p:txBody>
          <a:bodyPr/>
          <a:lstStyle/>
          <a:p>
            <a:pPr marL="0" indent="0">
              <a:buNone/>
            </a:pPr>
            <a:r>
              <a:rPr lang="pl-PL" dirty="0"/>
              <a:t>IV. Miłość, która daje pić. Rozbrzmiewanie Słowa w historii</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103. Św. Augustyn utorował drogę nabożeństwu do Najświętszego Serca jako miejsca osobistego spotkania z Panem. Mianowicie, dla niego, pierś Chrystusa nie jest tylko źródłem łaski i sakramentów, ale ją uosabia, przedstawiając ją jako symbol intymnego zjednoczenia z Chrystusem, jako miejsce miłosnego spotkania. Tam znajduje się źródło najcenniejszej mądrości, którą jest poznanie Go. Augustyn pisze bowiem, że Jan, umiłowany, kiedy podczas Ostatniej Wieczerzy oparł głowę na piersi Jezusa, zbliżył się do tajemnego miejsca mądrości. Nie stajemy wobec zwykłej intelektualnej kontemplacji prawdy teologicznej. Św. Hieronim wyjaśniał bowiem, że osoba zdolna do kontemplacji „nie cieszy się pięknem strumienia wody, ale pije żywą wodę z boku Pana”.</a:t>
            </a:r>
          </a:p>
        </p:txBody>
      </p:sp>
    </p:spTree>
    <p:extLst>
      <p:ext uri="{BB962C8B-B14F-4D97-AF65-F5344CB8AC3E}">
        <p14:creationId xmlns:p14="http://schemas.microsoft.com/office/powerpoint/2010/main" val="108135738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F606B-AE1D-9CCD-20B5-4D21E91E551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AE012C-A039-5A51-B57D-1BB871B4884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2F88A8D-B5A9-267F-71C7-47C7CD3D5E6F}"/>
              </a:ext>
            </a:extLst>
          </p:cNvPr>
          <p:cNvSpPr>
            <a:spLocks noGrp="1"/>
          </p:cNvSpPr>
          <p:nvPr>
            <p:ph idx="1"/>
          </p:nvPr>
        </p:nvSpPr>
        <p:spPr/>
        <p:txBody>
          <a:bodyPr/>
          <a:lstStyle/>
          <a:p>
            <a:pPr marL="0" indent="0">
              <a:buNone/>
            </a:pPr>
            <a:r>
              <a:rPr lang="pl-PL" dirty="0"/>
              <a:t>IV. Miłość, która daje pić. Rozbrzmiewanie Słowa w historii</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104. Św. Bernard podjął ponownie symbolikę przebitego boku Pana, rozumiejąc go wprost jako objawienie i dar miłości Jego Serca. Poprzez ranę staje się ono dla nas dostępne i możemy uczynić naszą, tę wielką tajemnicę miłości i miłosierdzia: „Domagam się z głębi serca Pańskiego tego, czego mi brakuje, bo ono opływa w miłosierdzie i nie brakuje ran, z których by mogło wypłynąć. Przebili Mu ręce i nogi, przebili bok włócznią, przez te szczeliny mogę pić miód ze skały i olejek ze skały najtwardszej, to jest skosztować i zobaczyć, bo słodki jest Pan. (…) Żelazo przeszyło Jego duszę, zbliżyło się do serca, aby naprawdę umiał współcierpieć z moją słabością. Stoją otworem głębiny Jego serca, dzięki ranie ciała, stoi otworem owa ogromna tajemnica łaskawości, stoi otworem litość serdeczna Boga”.</a:t>
            </a:r>
          </a:p>
        </p:txBody>
      </p:sp>
    </p:spTree>
    <p:extLst>
      <p:ext uri="{BB962C8B-B14F-4D97-AF65-F5344CB8AC3E}">
        <p14:creationId xmlns:p14="http://schemas.microsoft.com/office/powerpoint/2010/main" val="32806993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F5D924-6303-3806-DB33-AA9E485F696B}"/>
              </a:ext>
            </a:extLst>
          </p:cNvPr>
          <p:cNvSpPr>
            <a:spLocks noGrp="1"/>
          </p:cNvSpPr>
          <p:nvPr>
            <p:ph type="title"/>
          </p:nvPr>
        </p:nvSpPr>
        <p:spPr/>
        <p:txBody>
          <a:bodyPr/>
          <a:lstStyle/>
          <a:p>
            <a:r>
              <a:rPr lang="pl-PL" dirty="0"/>
              <a:t>Papież Franciszek </a:t>
            </a:r>
            <a:r>
              <a:rPr lang="pl-PL" b="0" dirty="0"/>
              <a:t>(13 marca 2013)</a:t>
            </a:r>
          </a:p>
        </p:txBody>
      </p:sp>
      <p:sp>
        <p:nvSpPr>
          <p:cNvPr id="3" name="Symbol zastępczy zawartości 2">
            <a:extLst>
              <a:ext uri="{FF2B5EF4-FFF2-40B4-BE49-F238E27FC236}">
                <a16:creationId xmlns:a16="http://schemas.microsoft.com/office/drawing/2014/main" id="{E7D39AC9-E254-BEA9-0EB4-078FDD70E904}"/>
              </a:ext>
            </a:extLst>
          </p:cNvPr>
          <p:cNvSpPr>
            <a:spLocks noGrp="1"/>
          </p:cNvSpPr>
          <p:nvPr>
            <p:ph idx="1"/>
          </p:nvPr>
        </p:nvSpPr>
        <p:spPr/>
        <p:txBody>
          <a:bodyPr/>
          <a:lstStyle/>
          <a:p>
            <a:pPr marL="0" indent="0">
              <a:buNone/>
            </a:pPr>
            <a:r>
              <a:rPr lang="pl-PL" sz="2200" b="1" dirty="0"/>
              <a:t>Encykliki </a:t>
            </a:r>
            <a:r>
              <a:rPr lang="pl-PL" sz="2200" dirty="0"/>
              <a:t>(gr. </a:t>
            </a:r>
            <a:r>
              <a:rPr lang="el-GR" sz="2200" dirty="0"/>
              <a:t>ἐγκύκλιος, </a:t>
            </a:r>
            <a:r>
              <a:rPr lang="pl-PL" sz="2200" dirty="0"/>
              <a:t>okólnik)</a:t>
            </a:r>
          </a:p>
          <a:p>
            <a:r>
              <a:rPr lang="pl-PL" sz="2200" i="1" dirty="0"/>
              <a:t>Lumen </a:t>
            </a:r>
            <a:r>
              <a:rPr lang="pl-PL" sz="2200" i="1" dirty="0" err="1"/>
              <a:t>fidei</a:t>
            </a:r>
            <a:r>
              <a:rPr lang="pl-PL" sz="2200" i="1" dirty="0"/>
              <a:t> </a:t>
            </a:r>
            <a:r>
              <a:rPr lang="pl-PL" sz="2200" dirty="0"/>
              <a:t>(Światło wiary) 29 czerwca 2013</a:t>
            </a:r>
          </a:p>
          <a:p>
            <a:r>
              <a:rPr lang="pl-PL" sz="2200" i="1" dirty="0" err="1"/>
              <a:t>Laudato</a:t>
            </a:r>
            <a:r>
              <a:rPr lang="pl-PL" sz="2200" i="1" dirty="0"/>
              <a:t> si’</a:t>
            </a:r>
            <a:r>
              <a:rPr lang="pl-PL" sz="2200" dirty="0"/>
              <a:t> (Pochwalony bądź) 24 maja 2015</a:t>
            </a:r>
          </a:p>
          <a:p>
            <a:pPr marL="914400" lvl="2" indent="0">
              <a:buNone/>
            </a:pPr>
            <a:r>
              <a:rPr lang="pl-PL" sz="1800" dirty="0"/>
              <a:t>poświęcona trosce o wspólny dom</a:t>
            </a:r>
          </a:p>
          <a:p>
            <a:r>
              <a:rPr lang="pl-PL" sz="2200" i="1" dirty="0" err="1"/>
              <a:t>Fratelli</a:t>
            </a:r>
            <a:r>
              <a:rPr lang="pl-PL" sz="2200" i="1" dirty="0"/>
              <a:t> tutti</a:t>
            </a:r>
            <a:r>
              <a:rPr lang="pl-PL" sz="2200" dirty="0"/>
              <a:t> (Wszyscy bracia) 3 października 2020</a:t>
            </a:r>
          </a:p>
          <a:p>
            <a:pPr marL="457200" lvl="1" indent="0">
              <a:buNone/>
            </a:pPr>
            <a:r>
              <a:rPr lang="pl-PL" sz="1800" dirty="0"/>
              <a:t>	o braterstwie i przyjaźni społecznej</a:t>
            </a:r>
          </a:p>
          <a:p>
            <a:r>
              <a:rPr lang="pl-PL" sz="2200" i="1" dirty="0" err="1"/>
              <a:t>Dilexit</a:t>
            </a:r>
            <a:r>
              <a:rPr lang="pl-PL" sz="2200" i="1" dirty="0"/>
              <a:t> nos</a:t>
            </a:r>
            <a:r>
              <a:rPr lang="pl-PL" sz="2200" dirty="0"/>
              <a:t> (Umiłował nas) 24 października 2024</a:t>
            </a:r>
            <a:endParaRPr lang="pl-PL" sz="1800" b="1" dirty="0"/>
          </a:p>
          <a:p>
            <a:pPr marL="0" indent="0">
              <a:buNone/>
            </a:pPr>
            <a:r>
              <a:rPr lang="pl-PL" sz="1800" b="1" dirty="0"/>
              <a:t>Adhortacje </a:t>
            </a:r>
            <a:r>
              <a:rPr lang="pl-PL" sz="1800" dirty="0"/>
              <a:t>(łac. </a:t>
            </a:r>
            <a:r>
              <a:rPr lang="pl-PL" sz="1800" dirty="0" err="1"/>
              <a:t>adhortatio</a:t>
            </a:r>
            <a:r>
              <a:rPr lang="pl-PL" sz="1800" dirty="0"/>
              <a:t>, upomnienie; </a:t>
            </a:r>
            <a:r>
              <a:rPr lang="pl-PL" sz="1800" dirty="0" err="1"/>
              <a:t>exhortātiō</a:t>
            </a:r>
            <a:r>
              <a:rPr lang="pl-PL" sz="1800" dirty="0"/>
              <a:t>, zachęta)</a:t>
            </a:r>
          </a:p>
          <a:p>
            <a:r>
              <a:rPr lang="pl-PL" sz="1600" i="1" dirty="0" err="1"/>
              <a:t>Evangelii</a:t>
            </a:r>
            <a:r>
              <a:rPr lang="pl-PL" sz="1600" i="1" dirty="0"/>
              <a:t> </a:t>
            </a:r>
            <a:r>
              <a:rPr lang="pl-PL" sz="1600" i="1" dirty="0" err="1"/>
              <a:t>gaudium</a:t>
            </a:r>
            <a:r>
              <a:rPr lang="pl-PL" sz="1600" i="1" dirty="0"/>
              <a:t> </a:t>
            </a:r>
            <a:r>
              <a:rPr lang="pl-PL" sz="1600" dirty="0"/>
              <a:t>(Radość Ewangelii) 24 listopada 2013</a:t>
            </a:r>
          </a:p>
          <a:p>
            <a:r>
              <a:rPr lang="pl-PL" sz="1600" i="1" dirty="0" err="1"/>
              <a:t>Amoris</a:t>
            </a:r>
            <a:r>
              <a:rPr lang="pl-PL" sz="1600" i="1" dirty="0"/>
              <a:t> </a:t>
            </a:r>
            <a:r>
              <a:rPr lang="pl-PL" sz="1600" i="1" dirty="0" err="1"/>
              <a:t>Laetitia</a:t>
            </a:r>
            <a:r>
              <a:rPr lang="pl-PL" sz="1600" i="1" dirty="0"/>
              <a:t> </a:t>
            </a:r>
            <a:r>
              <a:rPr lang="pl-PL" sz="1600" dirty="0"/>
              <a:t>(Radość miłości) 19 marca 2016</a:t>
            </a:r>
          </a:p>
          <a:p>
            <a:r>
              <a:rPr lang="pl-PL" sz="1600" dirty="0" err="1"/>
              <a:t>Gaudete</a:t>
            </a:r>
            <a:r>
              <a:rPr lang="pl-PL" sz="1600" dirty="0"/>
              <a:t> et </a:t>
            </a:r>
            <a:r>
              <a:rPr lang="pl-PL" sz="1600" dirty="0" err="1"/>
              <a:t>exsultate</a:t>
            </a:r>
            <a:r>
              <a:rPr lang="pl-PL" sz="1600" dirty="0"/>
              <a:t> (Cieszcie się i radujcie) 19 marca 2018</a:t>
            </a:r>
          </a:p>
          <a:p>
            <a:r>
              <a:rPr lang="pl-PL" sz="1600" i="1" dirty="0" err="1"/>
              <a:t>Christus</a:t>
            </a:r>
            <a:r>
              <a:rPr lang="pl-PL" sz="1600" i="1" dirty="0"/>
              <a:t> </a:t>
            </a:r>
            <a:r>
              <a:rPr lang="pl-PL" sz="1600" i="1" dirty="0" err="1"/>
              <a:t>vivit</a:t>
            </a:r>
            <a:r>
              <a:rPr lang="pl-PL" sz="1600" i="1" dirty="0"/>
              <a:t> </a:t>
            </a:r>
            <a:r>
              <a:rPr lang="pl-PL" sz="1600" dirty="0"/>
              <a:t>(Chrystus żyje) 25 marca 2019</a:t>
            </a:r>
          </a:p>
          <a:p>
            <a:r>
              <a:rPr lang="pl-PL" sz="1600" i="1" dirty="0" err="1"/>
              <a:t>Querida</a:t>
            </a:r>
            <a:r>
              <a:rPr lang="pl-PL" sz="1600" i="1" dirty="0"/>
              <a:t> Amazonia </a:t>
            </a:r>
            <a:r>
              <a:rPr lang="pl-PL" sz="1600" dirty="0"/>
              <a:t>(Umiłowana Amazonia) 2 lutego 2020</a:t>
            </a:r>
          </a:p>
          <a:p>
            <a:r>
              <a:rPr lang="pl-PL" sz="1600" i="1" dirty="0" err="1"/>
              <a:t>Laudate</a:t>
            </a:r>
            <a:r>
              <a:rPr lang="pl-PL" sz="1600" i="1" dirty="0"/>
              <a:t> </a:t>
            </a:r>
            <a:r>
              <a:rPr lang="pl-PL" sz="1600" i="1" dirty="0" err="1"/>
              <a:t>Deum</a:t>
            </a:r>
            <a:r>
              <a:rPr lang="pl-PL" sz="1600" i="1" dirty="0"/>
              <a:t> </a:t>
            </a:r>
            <a:r>
              <a:rPr lang="pl-PL" sz="1600" dirty="0"/>
              <a:t>(Pochwalony bądź, Panie, z wszystkimi twoimi stworzeniami) 4 </a:t>
            </a:r>
            <a:r>
              <a:rPr lang="pl-PL" sz="1600" dirty="0" err="1"/>
              <a:t>paźdz</a:t>
            </a:r>
            <a:r>
              <a:rPr lang="pl-PL" sz="1600" dirty="0"/>
              <a:t>. 2023</a:t>
            </a:r>
          </a:p>
          <a:p>
            <a:r>
              <a:rPr lang="pl-PL" sz="1600" i="1" dirty="0" err="1"/>
              <a:t>C'est</a:t>
            </a:r>
            <a:r>
              <a:rPr lang="pl-PL" sz="1600" i="1" dirty="0"/>
              <a:t> la </a:t>
            </a:r>
            <a:r>
              <a:rPr lang="pl-PL" sz="1600" i="1" dirty="0" err="1"/>
              <a:t>confiance</a:t>
            </a:r>
            <a:r>
              <a:rPr lang="pl-PL" sz="1600" i="1" dirty="0"/>
              <a:t> </a:t>
            </a:r>
            <a:r>
              <a:rPr lang="pl-PL" sz="1600" dirty="0"/>
              <a:t>(To pewność siebie) 15 października 2023</a:t>
            </a:r>
          </a:p>
          <a:p>
            <a:pPr marL="0" indent="0">
              <a:buNone/>
            </a:pPr>
            <a:r>
              <a:rPr lang="pl-PL" sz="1600" dirty="0"/>
              <a:t>Papież Franciszek wydał także 59 motu </a:t>
            </a:r>
            <a:r>
              <a:rPr lang="pl-PL" sz="1600" dirty="0" err="1"/>
              <a:t>proprio</a:t>
            </a:r>
            <a:r>
              <a:rPr lang="pl-PL" sz="1600" dirty="0"/>
              <a:t> (m.in. </a:t>
            </a:r>
            <a:r>
              <a:rPr lang="pl-PL" sz="1600" i="1" dirty="0" err="1"/>
              <a:t>Vos</a:t>
            </a:r>
            <a:r>
              <a:rPr lang="pl-PL" sz="1600" i="1" dirty="0"/>
              <a:t> </a:t>
            </a:r>
            <a:r>
              <a:rPr lang="pl-PL" sz="1600" i="1" dirty="0" err="1"/>
              <a:t>estis</a:t>
            </a:r>
            <a:r>
              <a:rPr lang="pl-PL" sz="1600" i="1" dirty="0"/>
              <a:t> </a:t>
            </a:r>
            <a:r>
              <a:rPr lang="pl-PL" sz="1600" i="1" dirty="0" err="1"/>
              <a:t>lux</a:t>
            </a:r>
            <a:r>
              <a:rPr lang="pl-PL" sz="1600" i="1" dirty="0"/>
              <a:t> </a:t>
            </a:r>
            <a:r>
              <a:rPr lang="pl-PL" sz="1600" i="1" dirty="0" err="1"/>
              <a:t>mundi</a:t>
            </a:r>
            <a:r>
              <a:rPr lang="pl-PL" sz="1600" dirty="0"/>
              <a:t>, 9 maja 2019), 20 konstytucji apostolskich, 2 bulle, 11 listów apostolskich, 3 inne listy, 8 dekretów, nadto wiele reskryptów, ustaw, cyrografów i innych pism urzędowych.</a:t>
            </a:r>
          </a:p>
          <a:p>
            <a:pPr marL="0" indent="0">
              <a:buNone/>
            </a:pPr>
            <a:endParaRPr lang="pl-PL" dirty="0"/>
          </a:p>
          <a:p>
            <a:pPr marL="0" indent="0">
              <a:buNone/>
            </a:pPr>
            <a:endParaRPr lang="pl-PL" dirty="0"/>
          </a:p>
          <a:p>
            <a:endParaRPr lang="pl-PL" dirty="0"/>
          </a:p>
        </p:txBody>
      </p:sp>
      <p:pic>
        <p:nvPicPr>
          <p:cNvPr id="20482" name="Picture 2" descr="Ilustracja">
            <a:extLst>
              <a:ext uri="{FF2B5EF4-FFF2-40B4-BE49-F238E27FC236}">
                <a16:creationId xmlns:a16="http://schemas.microsoft.com/office/drawing/2014/main" id="{B3AB58D6-7218-0A91-BD45-096F44F09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88" r="9067"/>
          <a:stretch/>
        </p:blipFill>
        <p:spPr bwMode="auto">
          <a:xfrm>
            <a:off x="6948265" y="-1"/>
            <a:ext cx="2195736" cy="346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8548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DDEDF-8924-4F21-576B-A89CBEACEE9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1790F71-8BA7-260C-4279-BC583DE5D732}"/>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1A5DEB7-B2DD-4542-B86B-C6DD882858BA}"/>
              </a:ext>
            </a:extLst>
          </p:cNvPr>
          <p:cNvSpPr>
            <a:spLocks noGrp="1"/>
          </p:cNvSpPr>
          <p:nvPr>
            <p:ph idx="1"/>
          </p:nvPr>
        </p:nvSpPr>
        <p:spPr/>
        <p:txBody>
          <a:bodyPr/>
          <a:lstStyle/>
          <a:p>
            <a:pPr marL="0" indent="0">
              <a:buNone/>
            </a:pPr>
            <a:r>
              <a:rPr lang="pl-PL" dirty="0"/>
              <a:t>IV. Miłość, która daje pić. Rozbrzmiewanie Słowa w historii</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105. Pojawia się to w szczególny sposób u Wilhelma z Saint-Thierry, który zaprasza do wejścia do Serca Jezusa, które karmi nas w swoim własnym wnętrzu, dla Wilhelma „sztuką nad sztukami jest sztuka miłowania. Miłość wzbudza Stworzyciel przyrody. Miłość jest siłą duszy, która niejako zaspokajając jej naturalną skłonność, wiedzie ją do miejsca i do celu, które są jej właściwe”. Tym właśnie miejscem, w którym miłość panuje w pełni, jest Serce Chrystusa: „Panie, dokąd prowadzisz tych, których obejmujesz i trzymasz w swych ramionach, jeśli nie do swego serca? Twoje serce, Jezu, jest słodką manną Twojej boskości, którą zachowujesz w sobie w złotym naczyniu Twojej duszy, przewyższającą wszelką wiedzę. Błogosławieni, którzy są tam prowadzeni przez Twoje objęcie. Błogosławieni, którzy, zanurzeni w tych głębinach, zostali przez Ciebie ukryci w tajemnicy Twojego serca”.</a:t>
            </a:r>
          </a:p>
        </p:txBody>
      </p:sp>
    </p:spTree>
    <p:extLst>
      <p:ext uri="{BB962C8B-B14F-4D97-AF65-F5344CB8AC3E}">
        <p14:creationId xmlns:p14="http://schemas.microsoft.com/office/powerpoint/2010/main" val="101370069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3402-F46C-9F70-D7ED-A1BDA37C28D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C2BD7BF-2561-501F-8F6B-6084F8E14F87}"/>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0EF30CE3-C37D-AE72-C1FB-54B32E139DEB}"/>
              </a:ext>
            </a:extLst>
          </p:cNvPr>
          <p:cNvSpPr>
            <a:spLocks noGrp="1"/>
          </p:cNvSpPr>
          <p:nvPr>
            <p:ph idx="1"/>
          </p:nvPr>
        </p:nvSpPr>
        <p:spPr/>
        <p:txBody>
          <a:bodyPr/>
          <a:lstStyle/>
          <a:p>
            <a:pPr marL="0" indent="0">
              <a:buNone/>
            </a:pPr>
            <a:r>
              <a:rPr lang="pl-PL" dirty="0"/>
              <a:t>IV. Miłość, która daje pić. Szerzenie nabożeństwa do Serca Chrystusa</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110. Wiele świętych kobiet opowiedziało o swoich doświadczeniach spotkania z Chrystusem, cechujących się spoczynkiem w Sercu Pana, źródle życia i wewnętrznego pokoju. Tak było między innymi w przypadku św.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Lutgardy</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św. Matyldy z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Hackeborn</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św. Anieli z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Foligno</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Juliany</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z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Norwich</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Św. Gertruda z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Helfty</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mniszka cysterska, opowiadała o chwili modlitwy, w której oparła głowę na Sercu Chrystusa i wsłuchiwała się w bicie Jego Serca. W rozmowie ze św. Janem Ewangelistą zapytała go, dlaczego nie opowiedział w swojej Ewangelii o tym, co czuł, gdy doświadczył tego samego. Gertruda stwierdza, że „wymowa tych słodkich uderzeń Bożego Serca została zachowana dla obecnych czasów, aby świat – starzejący się już i gnuśniejący w miłowaniu Boga – słuchając o nich znów stał się gorący”. Czy moglibyśmy myśleć o tym jako o przesłaniu dla naszych czasów, wezwaniu do uznania, jak „stary” stał się ten świat, wciąż potrzebujący przyjęcia nowego orędzia miłości Chrystusa? Św. Gertruda i św. Matylda są uważane za „zaufane powiernice Najświętszego Serca Jezusowego”.</a:t>
            </a:r>
          </a:p>
        </p:txBody>
      </p:sp>
    </p:spTree>
    <p:extLst>
      <p:ext uri="{BB962C8B-B14F-4D97-AF65-F5344CB8AC3E}">
        <p14:creationId xmlns:p14="http://schemas.microsoft.com/office/powerpoint/2010/main" val="273200255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8C2D-7564-E40F-11FD-64950213CA5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BF08115-F856-BAAC-D26D-D8892C428C0E}"/>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77DA127-01B2-60BF-4498-DDB65ABF039A}"/>
              </a:ext>
            </a:extLst>
          </p:cNvPr>
          <p:cNvSpPr>
            <a:spLocks noGrp="1"/>
          </p:cNvSpPr>
          <p:nvPr>
            <p:ph idx="1"/>
          </p:nvPr>
        </p:nvSpPr>
        <p:spPr/>
        <p:txBody>
          <a:bodyPr/>
          <a:lstStyle/>
          <a:p>
            <a:pPr marL="0" indent="0">
              <a:buNone/>
            </a:pPr>
            <a:r>
              <a:rPr lang="pl-PL" dirty="0"/>
              <a:t>IV. Miłość, która daje pić. Szerzenie nabożeństwa do Serca Chrystusa</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111. Kartuzi, zachęcani przede wszystkim przez Ludolfa z Saksonii, znaleźli w nabożeństwie do Najświętszego Serca drogę do wypełnienia uczuciem i bliskością swojej więzi z Jezusem Chrystusem. Kto wchodzi przez ranę Jego Serca, rozpala się uczuciem. Św. Katarzyna ze Sieny napisała, że cierpienia Pana nie są czymś, czego możemy być świadkami, ale że otwarte Serce Chrystusa jest dla nas możliwością żywego i osobistego spotkania z tak wielką miłością: „Oto co objawił wam mój bok otwarty, gdzie znajdujecie tajemnicę serca. Tam dowiecie się, że kocham was bardziej, niż to mogę wykazać przez skończone cierpienie”.</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113. Szczególnie interesująca była inicjatywa św. Jana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Eudesa</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któremu „po gorliwym przeprowadzeniu misji w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Rennes</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wraz ze swoimi współpracownikami, udało się uzyskać zgodę biskupa tej diecezji na obchodzenie święta Najświętszego Serca Pana Naszego Jezusa Chrystusa. Po raz pierwszy święto to zostało oficjalnie zatwierdzone przez Kościół. Później, w latach 1670-1671, biskupi z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Coutances</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Evreux</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Bayeux</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Lisieux</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i Rouen również udzielili zgody na obchodzenie tego święta w swoich diecezjach”.</a:t>
            </a:r>
          </a:p>
          <a:p>
            <a:pPr marL="0" indent="0">
              <a:buNone/>
            </a:pPr>
            <a:endParaRPr lang="pl-PL" dirty="0"/>
          </a:p>
        </p:txBody>
      </p:sp>
    </p:spTree>
    <p:extLst>
      <p:ext uri="{BB962C8B-B14F-4D97-AF65-F5344CB8AC3E}">
        <p14:creationId xmlns:p14="http://schemas.microsoft.com/office/powerpoint/2010/main" val="295168851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19F9-3A0E-2208-4076-DAFF7E7EA91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2327AF1-A715-5165-3B32-12684AC724F7}"/>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8C4A268F-B9EE-D7E2-0933-D2D03ED88616}"/>
              </a:ext>
            </a:extLst>
          </p:cNvPr>
          <p:cNvSpPr>
            <a:spLocks noGrp="1"/>
          </p:cNvSpPr>
          <p:nvPr>
            <p:ph idx="1"/>
          </p:nvPr>
        </p:nvSpPr>
        <p:spPr/>
        <p:txBody>
          <a:bodyPr/>
          <a:lstStyle/>
          <a:p>
            <a:pPr marL="0" indent="0">
              <a:buNone/>
            </a:pPr>
            <a:r>
              <a:rPr lang="pl-PL" dirty="0"/>
              <a:t>IV. Miłość, która daje pić. Święty Franciszek Salezy</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„Wydaje mi się, że będziemy trwali w samych sobie, (…) na zawsze zamieszkamy w przebitym boku Zbawiciela. Bez Niego bowiem nie tylko nie możemy, ale nawet gdybyśmy mogli, to nie chcielibyśmy nic uczynić”.</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„To najwspanialsze i najukochańsze serce naszego Mistrza, gorejące miłością, którą nam okazuje, serce, gdzie widzimy zapisane wszystkie nasze imiona (…). Jest z pewnością przedmiotem wielkiej pociechy, iż jesteśmy tak bardzo kochani przez naszego Pana, który zawsze przygarnia nas do swego Serca”. </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„Jak piękne jest teraz to niebo, odkąd Zbawiciel stał się jego słońcem, a Jego pierś jest źródłem miłości, z którego błogosławieni piją aż do zaspokojenia pragnienia. Każdy [tam] się udaje, aby Go kontemplować, i widzi tam wypisane swoje imię znakami miłości, które tylko miłość potrafi odczytać i które tylko miłość potrafi wyryć. Ach, moja Córko, czy nasze imiona tam się znajdą? Tak, bez wątpienia się znajdą, bo choć nasze serce nie ma jeszcze pełnej miłości, to jednak nosi w sobie pragnienie miłości i jej zalążek”.</a:t>
            </a:r>
          </a:p>
        </p:txBody>
      </p:sp>
    </p:spTree>
    <p:extLst>
      <p:ext uri="{BB962C8B-B14F-4D97-AF65-F5344CB8AC3E}">
        <p14:creationId xmlns:p14="http://schemas.microsoft.com/office/powerpoint/2010/main" val="159088564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A294E-BE89-DB7A-B3D8-D454A57BF3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5EC16B7-FE26-A1D5-4565-DBE4C82427E2}"/>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979223A1-E793-68D3-37DB-DF501BA76FE9}"/>
              </a:ext>
            </a:extLst>
          </p:cNvPr>
          <p:cNvSpPr>
            <a:spLocks noGrp="1"/>
          </p:cNvSpPr>
          <p:nvPr>
            <p:ph idx="1"/>
          </p:nvPr>
        </p:nvSpPr>
        <p:spPr/>
        <p:txBody>
          <a:bodyPr/>
          <a:lstStyle/>
          <a:p>
            <a:pPr marL="0" indent="0">
              <a:buNone/>
            </a:pPr>
            <a:r>
              <a:rPr lang="pl-PL" dirty="0"/>
              <a:t>IV. Miłość, która daje pić. Nowa Deklaracja Miłości</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119. To właśnie pod zbawiennym wpływem tej duchowości św. Franciszka Salezego, dokonały się, pod koniec XVII wieku, wydarzenia w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Paray</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-le-</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Monial</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Św. Małgorzata Maria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Alacoque</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opowiedziała o ważnych objawieniach, które miały miejsce między końcem grudnia 1673 a czerwcem 1675 r. Fundamentalna jest deklaracja miłości, która wybrzmiewa w pierwszym wielkim objawieniu. Jezus mówi: „Moje Boskie Serce jest tak rozpalone miłością do ludzi, a w szczególności do ciebie, że już nie może dłużej tłumić w sobie płomieni tej palącej miłości. Ono chce ją rozlać za twoim pośrednictwem i objawić ją ludziom, by ich ubogacić kosztownymi darami, które ci dopiero ukażę”.</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120. Św. Małgorzata Maria streszcza to wszystko w mocny i żarliwy sposób: „Odsłonił przede mną cuda swojej miłości i niewypowiedziane tajemnice swojego Najświętszego Serca. Dotychczas ukrywał je przede mną, a teraz ukazał mi je po raz pierwszy i to w tak realistyczny i wyraźny sposób, że – wziąwszy pod uwagę skutki spowodowane we mnie przez ten przejaw łaski – nie mogłam mieć co do tego najmniejszej wątpliwości”. W kolejnych objawieniach zostało potwierdzone piękno tego przesłania: „odsłonił mi niewysłowione cuda swej czystej miłości i do jakiego nadmiaru posunął się w umiłowaniu ludzi”.</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121. To głębokie rozpoznanie miłości Jezusa, które przekazała nam św. Małgorzata Maria, dostarcza cennych bodźców do zjednoczenia z Nim. Nie oznacza to, że czujemy się zobowiązani do zaakceptowania lub przyjęcia wszystkich szczegółów tej duchowej propozycji, w której, jak to często bywa, boskie działanie miesza się z pierwiastkami ludzkimi, związanymi z pragnieniami, obawami i wewnętrznymi obrazami dotyczącymi człowieka. Taka propozycja musi być zawsze odczytana na nowo w świetle Ewangelii i całej bogatej tradycji duchowej Kościoła, gdy dostrzegamy, jak wiele dobra uczyniła ona w tak wielu siostrach i braciach. Pozwala nam to rozpoznać dary Ducha Świętego w tym doświadczeniu wiary i miłości. Ważniejsze od szczegółów jest sedno przesłania, które do nas dociera, a które można podsumować słowami, jakie usłyszała św. Małgorzata: „Oto Serce, które tak bardzo ukochało ludzi, że w niczym nie oszczędzając siebie, całkowicie się wyniszczyło i ofiarowało, aby im okazać miłość”.</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122. To objawienie jest zaproszeniem do wzrastania w spotkaniu z Chrystusem, poprzez bezgraniczne zaufanie, aż do osiągnięcia pełnego i ostatecznego zjednoczenia: „Konieczne jest, aby Boskie Serce Jezusa zajęło miejsce naszego w ten sposób, aby On sam żył i działał w nas i dla nas; aby Jego Wola (…) mogła działać całkowicie bez oporu z naszej strony; i wreszcie, aby Jego uczucia, myśli i pragnienia zajęły miejsce naszych, a przede wszystkim Jego miłość, aby kochała sama z siebie w nas i za nas. I w ten sposób, takim Sercem, które jest dla nas wszystkim we wszystkim, będziemy mogli powiedzieć ze św. Pawłem, że już nie my żyjemy, ale że On żyje w nas”.</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123. Istotnie, w pierwszym otrzymanym przesłaniu przedstawia ona to doświadczenie w bardziej osobisty, konkretny sposób, pełen żaru i czułości: „Zażądał ode mnie mojego serca. Poprosiłam Go pokornie, by zechciał sobie je wziąć, co też uczynił i zanurzył je w swoim własnym. Moje serce wyglądało jak mała cząstka atomu spalająca się w rozżarzonym wnętrzu Jego serca”.</a:t>
            </a:r>
          </a:p>
          <a:p>
            <a:pPr algn="just">
              <a:spcBef>
                <a:spcPts val="300"/>
              </a:spcBef>
              <a:spcAft>
                <a:spcPts val="300"/>
              </a:spcAft>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124. W innym miejscu zauważamy, że Tym, który nam się daje, jest zmartwychwstały Chrystus, pełen chwały, pełen życia i światła. Chociaż niejednokrotnie mówi o cierpieniach, które znosił dla nas i o niewdzięczności, której doświadcza, to jednak nie wyróżniają się tu krew ani bolesne rany, ale światło i ogień Żyjącego. Rany Męki, które nie znikają, zostają przemienione. W ten sposób, Tajemnica Paschalna objawia się tu w całości: „W inny piątek, podczas wystawienia Najświętszego Sakramentu (…) stanął przede mną Jezus Chrystus, mój ukochany Mistrz, jaśniejący w chwale. Jego pięć ran świeciło jak pięć słońc. Z Jego najświętszego człowieczeństwa wydobywały się we wszystkich kierunkach ogniste płomienie, ale szczególnie z Jego godnej czci piersi, podobnej do rozpalonego pieca. Kiedy ona się otwarła, zobaczyłam Jego Serce, to Serce, które wszystkich ogarnia miłością i samo jest godne wszelkiej miłości. Serce to było niewyczerpanym źródłem tych płomieni. Z kolei odsłonił przede mną nieopisane cudowne dzieła Jego prawdziwej miłości i pokazał mi, jak bardzo ukochał nas, ludzi, jakkolwiek odpłacamy Mu za to jedynie niewdzięcznością i wzgardą”</a:t>
            </a:r>
            <a:r>
              <a:rPr lang="pl-PL" sz="1800" i="1" dirty="0">
                <a:effectLst/>
                <a:latin typeface="Georgia" panose="02040502050405020303" pitchFamily="18" charset="0"/>
                <a:ea typeface="Times New Roman" panose="02020603050405020304" pitchFamily="18" charset="0"/>
                <a:cs typeface="Times New Roman" panose="02020603050405020304" pitchFamily="18" charset="0"/>
              </a:rPr>
              <a:t>.</a:t>
            </a:r>
            <a:endParaRPr lang="pl-PL" sz="18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45656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92C8-E701-E356-B351-3CC490F97BE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5C4F7E0-74CA-E5D0-2B63-6F6127BF9F15}"/>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F14D3E2D-16ED-5E2C-9694-A9393EC4A83A}"/>
              </a:ext>
            </a:extLst>
          </p:cNvPr>
          <p:cNvSpPr>
            <a:spLocks noGrp="1"/>
          </p:cNvSpPr>
          <p:nvPr>
            <p:ph idx="1"/>
          </p:nvPr>
        </p:nvSpPr>
        <p:spPr/>
        <p:txBody>
          <a:bodyPr/>
          <a:lstStyle/>
          <a:p>
            <a:pPr marL="0" indent="0">
              <a:buNone/>
            </a:pPr>
            <a:r>
              <a:rPr lang="pl-PL" dirty="0"/>
              <a:t>IV. Miłość, która daje pić. Nowa Deklaracja Miłości</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119. To właśnie pod zbawiennym wpływem tej duchowości św. Franciszka Salezego, dokonały się, pod koniec XVII wieku, wydarzenia w </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Paray</a:t>
            </a:r>
            <a:r>
              <a:rPr lang="pl-PL" dirty="0">
                <a:effectLst/>
                <a:latin typeface="Georgia" panose="02040502050405020303" pitchFamily="18" charset="0"/>
                <a:ea typeface="Times New Roman" panose="02020603050405020304" pitchFamily="18" charset="0"/>
                <a:cs typeface="Times New Roman" panose="02020603050405020304" pitchFamily="18" charset="0"/>
              </a:rPr>
              <a:t>-le-</a:t>
            </a:r>
            <a:r>
              <a:rPr lang="pl-PL" dirty="0" err="1">
                <a:effectLst/>
                <a:latin typeface="Georgia" panose="02040502050405020303" pitchFamily="18" charset="0"/>
                <a:ea typeface="Times New Roman" panose="02020603050405020304" pitchFamily="18" charset="0"/>
                <a:cs typeface="Times New Roman" panose="02020603050405020304" pitchFamily="18" charset="0"/>
              </a:rPr>
              <a:t>Monial</a:t>
            </a:r>
            <a:r>
              <a:rPr lang="pl-PL" dirty="0">
                <a:effectLst/>
                <a:latin typeface="Georgia" panose="02040502050405020303" pitchFamily="18" charset="0"/>
                <a:ea typeface="Times New Roman" panose="02020603050405020304" pitchFamily="18" charset="0"/>
                <a:cs typeface="Times New Roman" panose="02020603050405020304" pitchFamily="18" charset="0"/>
              </a:rPr>
              <a:t>. </a:t>
            </a:r>
            <a:r>
              <a:rPr lang="pl-PL" b="1" dirty="0">
                <a:effectLst/>
                <a:latin typeface="Georgia" panose="02040502050405020303" pitchFamily="18" charset="0"/>
                <a:ea typeface="Times New Roman" panose="02020603050405020304" pitchFamily="18" charset="0"/>
                <a:cs typeface="Times New Roman" panose="02020603050405020304" pitchFamily="18" charset="0"/>
              </a:rPr>
              <a:t>Św. Małgorzata Maria </a:t>
            </a:r>
            <a:r>
              <a:rPr lang="pl-PL" b="1" dirty="0" err="1">
                <a:effectLst/>
                <a:latin typeface="Georgia" panose="02040502050405020303" pitchFamily="18" charset="0"/>
                <a:ea typeface="Times New Roman" panose="02020603050405020304" pitchFamily="18" charset="0"/>
                <a:cs typeface="Times New Roman" panose="02020603050405020304" pitchFamily="18" charset="0"/>
              </a:rPr>
              <a:t>Alacoque</a:t>
            </a:r>
            <a:r>
              <a:rPr lang="pl-PL" b="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dirty="0">
                <a:effectLst/>
                <a:latin typeface="Georgia" panose="02040502050405020303" pitchFamily="18" charset="0"/>
                <a:ea typeface="Times New Roman" panose="02020603050405020304" pitchFamily="18" charset="0"/>
                <a:cs typeface="Times New Roman" panose="02020603050405020304" pitchFamily="18" charset="0"/>
              </a:rPr>
              <a:t>opowiedziała o ważnych objawieniach, które miały miejsce między końcem grudnia 1673 a czerwcem 1675 r. Fundamentalna jest deklaracja miłości, która wybrzmiewa w pierwszym wielkim objawieniu. Jezus mówi: „Moje Boskie Serce jest tak rozpalone miłością do ludzi, a w szczególności do ciebie, że już nie może dłużej tłumić w sobie płomieni tej palącej miłości. Ono chce ją rozlać za twoim pośrednictwem i objawić ją ludziom, by ich ubogacić kosztownymi darami, które ci dopiero ukażę”.</a:t>
            </a:r>
          </a:p>
        </p:txBody>
      </p:sp>
    </p:spTree>
    <p:extLst>
      <p:ext uri="{BB962C8B-B14F-4D97-AF65-F5344CB8AC3E}">
        <p14:creationId xmlns:p14="http://schemas.microsoft.com/office/powerpoint/2010/main" val="6675188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BDDD8-B07E-5FEF-A8E2-DAD2B1D8913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3C84D5-EC5A-321D-1E9F-E039A1AEEC11}"/>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63C0144C-E7CD-4798-6101-057A8828953B}"/>
              </a:ext>
            </a:extLst>
          </p:cNvPr>
          <p:cNvSpPr>
            <a:spLocks noGrp="1"/>
          </p:cNvSpPr>
          <p:nvPr>
            <p:ph idx="1"/>
          </p:nvPr>
        </p:nvSpPr>
        <p:spPr/>
        <p:txBody>
          <a:bodyPr/>
          <a:lstStyle/>
          <a:p>
            <a:pPr marL="0" indent="0">
              <a:buNone/>
            </a:pPr>
            <a:r>
              <a:rPr lang="pl-PL" dirty="0"/>
              <a:t>IV. Miłość, która daje pić. Nowa Deklaracja Miłości</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120. Św. Małgorzata Maria streszcza to wszystko w mocny i żarliwy sposób: „Odsłonił przede mną cuda swojej miłości i niewypowiedziane tajemnice swojego Najświętszego Serca. Dotychczas ukrywał je przede mną, a teraz ukazał mi je po raz pierwszy i to w tak realistyczny i wyraźny sposób, że – wziąwszy pod uwagę skutki spowodowane we mnie przez ten przejaw łaski – nie mogłam mieć co do tego najmniejszej wątpliwości”. W kolejnych objawieniach zostało potwierdzone piękno tego przesłania: „odsłonił mi niewysłowione cuda swej czystej miłości i do jakiego nadmiaru posunął się w umiłowaniu ludzi”.</a:t>
            </a:r>
          </a:p>
        </p:txBody>
      </p:sp>
    </p:spTree>
    <p:extLst>
      <p:ext uri="{BB962C8B-B14F-4D97-AF65-F5344CB8AC3E}">
        <p14:creationId xmlns:p14="http://schemas.microsoft.com/office/powerpoint/2010/main" val="171363606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FA90-F28E-D190-485B-86568CF90FE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B1921C-3089-6CF7-3584-D8D4AF7AFC52}"/>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EA1905AF-14D1-C441-3532-0F9141DB7D57}"/>
              </a:ext>
            </a:extLst>
          </p:cNvPr>
          <p:cNvSpPr>
            <a:spLocks noGrp="1"/>
          </p:cNvSpPr>
          <p:nvPr>
            <p:ph idx="1"/>
          </p:nvPr>
        </p:nvSpPr>
        <p:spPr/>
        <p:txBody>
          <a:bodyPr/>
          <a:lstStyle/>
          <a:p>
            <a:pPr marL="0" indent="0">
              <a:buNone/>
            </a:pPr>
            <a:r>
              <a:rPr lang="pl-PL" dirty="0"/>
              <a:t>IV. Miłość, która daje pić. Św. Klaudiusz de La </a:t>
            </a:r>
            <a:r>
              <a:rPr lang="pl-PL" dirty="0" err="1"/>
              <a:t>Colombière</a:t>
            </a:r>
            <a:endParaRPr lang="pl-PL" dirty="0"/>
          </a:p>
          <a:p>
            <a:pPr marL="0" indent="0">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Na początku Trzeciego Tygodnia miesięcznych Ćwiczeń pisał on tak: </a:t>
            </a:r>
          </a:p>
          <a:p>
            <a:pPr marL="0" indent="0">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„Dwie rzeczy poruszyły mnie nadzwyczajnie. Pierwsza z nich to usposobienie, z jakim Jezus Chrystus objawił się tym, którzy Go szukali. Jego Serce pogrążone jest w straszliwej udręce; wszystkie uczucia wzburzone w Nim, cała natura jest wstrząśnięta, a mimo tego chaosu, mimo wszystkich pokus, Serce zwraca się wprost ku Bogu; nie waha się, by obrać stronę wskazywaną przez cnotę, i to przez najwyższą z cnót (…). Druga rzecz to zachowanie tegoż Serca wobec Judasza, który Go zdradza, wobec Apostołów, którzy tchórzliwie Go opuszczają, wobec kapłanów i innych odpowiedzialnych za Jego prześladowanie. To wszystko nie zdołało wzbudzić w Nim najmniejszego uczucia nienawiści czy oburzenia (…). Przedstawiam sobie zatem to Serce bez goryczy, bez zaciekłości, pełne prawdziwej czułości wobec swych nieprzyjaciół”</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a:t>
            </a:r>
            <a:r>
              <a:rPr lang="pl-PL" sz="2000" dirty="0">
                <a:effectLst/>
              </a:rPr>
              <a:t> </a:t>
            </a:r>
          </a:p>
          <a:p>
            <a:pPr marL="0" indent="0">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Ćwiczenia duchowe w Lyonie, październik – listopad 1674 r., dz. cyt., s. 45.</a:t>
            </a:r>
          </a:p>
          <a:p>
            <a:pPr marL="0" indent="0">
              <a:buNone/>
            </a:pPr>
            <a:endParaRPr lang="pl-PL" dirty="0"/>
          </a:p>
        </p:txBody>
      </p:sp>
    </p:spTree>
    <p:extLst>
      <p:ext uri="{BB962C8B-B14F-4D97-AF65-F5344CB8AC3E}">
        <p14:creationId xmlns:p14="http://schemas.microsoft.com/office/powerpoint/2010/main" val="45345238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D8C8-5EDE-3DF5-EA9F-7A2539E4C8C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539A8C5-3AF7-74CE-823A-5EA551BB5BD5}"/>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D48BBE44-2765-0597-F54F-B2DBD1C4D161}"/>
              </a:ext>
            </a:extLst>
          </p:cNvPr>
          <p:cNvSpPr>
            <a:spLocks noGrp="1"/>
          </p:cNvSpPr>
          <p:nvPr>
            <p:ph idx="1"/>
          </p:nvPr>
        </p:nvSpPr>
        <p:spPr/>
        <p:txBody>
          <a:bodyPr/>
          <a:lstStyle/>
          <a:p>
            <a:pPr marL="0" indent="0">
              <a:buNone/>
            </a:pPr>
            <a:r>
              <a:rPr lang="pl-PL" dirty="0"/>
              <a:t>IV. Miłość, która daje pić. Św. Teresa od Dzieciątka Jezus</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136. Być może najważniejszym tekstem umożliwiającym zrozumienie znaczenia nabożeństwa św. Teresy do Serca Chrystusa jest list, który napisała trzy miesiące przed śmiercią, do swojego przyjaciela Maurice’a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Bellière’a</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„Gdy widzę Magdalenę wkraczającą na salę wypełnioną biesiadnikami, żeby łzami swymi oblewać nogi uwielbianego Mistrza, którego dotyka po raz pierwszy, czuję, że </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serce jej</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zrozumiało przepastne głębiny miłości i miłosierdzia </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Serca Jezusowego</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 jakkolwiek wielką jest grzesznicą, to Serce miłościwe, nie tylko gotowe jest przebaczyć jej, ale chce jeszcze obdarzyć ją dobrodziejstwami poufnego zjednoczenia z sobą, wznieść ją na najwyższe szczyty kontemplacji. Ach! Braciszku mój drogi, od czasu, gdy mnie również zostało dane zrozumieć miłość Serca Jezusowego, przyznam się, że wygnała ona wszelki lęk z serca mego! Wspomnienie moich przewinień upokarza mnie, skłania mnie, by nie opierać się nigdy na własnych siłach, gdyż one są jedynie słabością; ale to wspomnienie mówi mi jeszcze bardziej o miłosierdziu i miłości”.</a:t>
            </a:r>
            <a:endParaRPr lang="pl-PL" sz="2000" dirty="0"/>
          </a:p>
        </p:txBody>
      </p:sp>
    </p:spTree>
    <p:extLst>
      <p:ext uri="{BB962C8B-B14F-4D97-AF65-F5344CB8AC3E}">
        <p14:creationId xmlns:p14="http://schemas.microsoft.com/office/powerpoint/2010/main" val="356369899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E6C0-25A7-C349-0E94-BAC4E49D333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ACE5BF6-BE96-FF88-5E39-2A69DAA66CAF}"/>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263F118C-088B-286C-EB1E-72A5BE7DDED6}"/>
              </a:ext>
            </a:extLst>
          </p:cNvPr>
          <p:cNvSpPr>
            <a:spLocks noGrp="1"/>
          </p:cNvSpPr>
          <p:nvPr>
            <p:ph idx="1"/>
          </p:nvPr>
        </p:nvSpPr>
        <p:spPr/>
        <p:txBody>
          <a:bodyPr/>
          <a:lstStyle/>
          <a:p>
            <a:pPr marL="0" indent="0">
              <a:buNone/>
            </a:pPr>
            <a:r>
              <a:rPr lang="pl-PL" dirty="0"/>
              <a:t>IV. Miłość, która daje pić. Św. Teresa od Dzieciątka Jezus</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140. Tak pisze do siostry Leonii: „Zapewniam cię, że Pan Bóg jest daleko lepszy niż sądzisz. Zadowala się jednym spojrzeniem, jednym westchnieniem miłości… Co do mnie, to uważam, że praktyka doskonałości jest bardzo łatwa, bo zrozumiałam, że należy tylko </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chwycić Jezusa za serce</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Przypatrz się małemu dziecku, które rozgniewało matkę (…). Jeżeli zbliży się do niej z rozbrajającym uśmiechem, wyciągnie rączki i powie: «pocałuj mnie, mamusiu, już więcej tego nie zrobię», czyż matka nie uściska go serdecznie, zapominając o tym co zrobiło? Wprawdzie wie ona dobrze, że przy najbliższej sposobności drogie maleństwo </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zawini</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znowu, ale mimo to, jeżeli ponownie odwoła się </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do jej serca</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nie będzie nigdy ukarane”.</a:t>
            </a:r>
          </a:p>
        </p:txBody>
      </p:sp>
    </p:spTree>
    <p:extLst>
      <p:ext uri="{BB962C8B-B14F-4D97-AF65-F5344CB8AC3E}">
        <p14:creationId xmlns:p14="http://schemas.microsoft.com/office/powerpoint/2010/main" val="10747728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461E7-F928-D39C-3F26-D4B34CED013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E78174-B429-56EC-2C95-15D351B5A5E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CAFAD1F-9CF6-1543-49B1-443262768A16}"/>
              </a:ext>
            </a:extLst>
          </p:cNvPr>
          <p:cNvSpPr>
            <a:spLocks noGrp="1"/>
          </p:cNvSpPr>
          <p:nvPr>
            <p:ph idx="1"/>
          </p:nvPr>
        </p:nvSpPr>
        <p:spPr>
          <a:xfrm>
            <a:off x="250824" y="183522"/>
            <a:ext cx="8893175" cy="6674478"/>
          </a:xfrm>
        </p:spPr>
        <p:txBody>
          <a:bodyPr/>
          <a:lstStyle/>
          <a:p>
            <a:pPr marL="0" indent="0" algn="ctr">
              <a:buNone/>
            </a:pPr>
            <a:r>
              <a:rPr lang="pl-PL" sz="2800" dirty="0">
                <a:solidFill>
                  <a:srgbClr val="FF0000"/>
                </a:solidFill>
              </a:rPr>
              <a:t>Encyklika</a:t>
            </a:r>
          </a:p>
          <a:p>
            <a:pPr marL="0" indent="0" algn="ctr">
              <a:buNone/>
            </a:pPr>
            <a:r>
              <a:rPr lang="pl-PL" sz="2800" b="1" i="1" dirty="0" err="1">
                <a:solidFill>
                  <a:srgbClr val="FF0000"/>
                </a:solidFill>
              </a:rPr>
              <a:t>Dilexit</a:t>
            </a:r>
            <a:r>
              <a:rPr lang="pl-PL" sz="2800" b="1" i="1" dirty="0">
                <a:solidFill>
                  <a:srgbClr val="FF0000"/>
                </a:solidFill>
              </a:rPr>
              <a:t> nos</a:t>
            </a:r>
          </a:p>
          <a:p>
            <a:pPr marL="0" indent="0" algn="ctr">
              <a:buNone/>
            </a:pPr>
            <a:r>
              <a:rPr lang="pl-PL" sz="2800" dirty="0">
                <a:solidFill>
                  <a:srgbClr val="FF0000"/>
                </a:solidFill>
              </a:rPr>
              <a:t>Ojca Świętego Franciszka</a:t>
            </a:r>
          </a:p>
          <a:p>
            <a:pPr marL="0" indent="0" algn="ctr">
              <a:buNone/>
            </a:pPr>
            <a:r>
              <a:rPr lang="pl-PL" sz="2800" dirty="0">
                <a:solidFill>
                  <a:srgbClr val="FF0000"/>
                </a:solidFill>
              </a:rPr>
              <a:t>o miłości ludzkiej i Bożej</a:t>
            </a:r>
          </a:p>
          <a:p>
            <a:pPr marL="0" indent="0" algn="ctr">
              <a:buNone/>
            </a:pPr>
            <a:r>
              <a:rPr lang="pl-PL" sz="2800" dirty="0">
                <a:solidFill>
                  <a:srgbClr val="FF0000"/>
                </a:solidFill>
              </a:rPr>
              <a:t>Serca Jezusa Chrystusa</a:t>
            </a:r>
          </a:p>
          <a:p>
            <a:pPr marL="0" indent="0" algn="ctr">
              <a:buNone/>
            </a:pPr>
            <a:endParaRPr lang="pl-PL" sz="2800" dirty="0">
              <a:solidFill>
                <a:srgbClr val="FF0000"/>
              </a:solidFill>
            </a:endParaRPr>
          </a:p>
          <a:p>
            <a:pPr marL="0" indent="0" algn="ctr">
              <a:buNone/>
            </a:pPr>
            <a:r>
              <a:rPr lang="pl-PL" sz="1800" i="1" dirty="0"/>
              <a:t>24 października 2024, w dwunastym roku Pontyfikatu.</a:t>
            </a:r>
          </a:p>
          <a:p>
            <a:pPr marL="0" indent="0" algn="ctr">
              <a:buNone/>
            </a:pPr>
            <a:r>
              <a:rPr lang="pl-PL" sz="1800" dirty="0"/>
              <a:t>www.vatican.va</a:t>
            </a:r>
          </a:p>
          <a:p>
            <a:pPr marL="0" indent="0">
              <a:buNone/>
            </a:pPr>
            <a:endParaRPr lang="pl-PL" dirty="0"/>
          </a:p>
          <a:p>
            <a:pPr marL="0" indent="0">
              <a:buNone/>
            </a:pPr>
            <a:endParaRPr lang="pl-PL" dirty="0"/>
          </a:p>
          <a:p>
            <a:endParaRPr lang="pl-PL" dirty="0"/>
          </a:p>
        </p:txBody>
      </p:sp>
      <p:pic>
        <p:nvPicPr>
          <p:cNvPr id="32770" name="Picture 2" descr="Franciscus - miserando atque eligendo">
            <a:extLst>
              <a:ext uri="{FF2B5EF4-FFF2-40B4-BE49-F238E27FC236}">
                <a16:creationId xmlns:a16="http://schemas.microsoft.com/office/drawing/2014/main" id="{F42DF272-D30A-B67E-08B2-53ECAFB3E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37716"/>
            <a:ext cx="2088208" cy="265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8657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4626-8684-AB5F-F399-0F633D81017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A03F6A0-E882-7123-06B5-C069824CF8AC}"/>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BB2B578B-E4B4-0030-F9E9-B6F5F080EA6A}"/>
              </a:ext>
            </a:extLst>
          </p:cNvPr>
          <p:cNvSpPr>
            <a:spLocks noGrp="1"/>
          </p:cNvSpPr>
          <p:nvPr>
            <p:ph idx="1"/>
          </p:nvPr>
        </p:nvSpPr>
        <p:spPr/>
        <p:txBody>
          <a:bodyPr/>
          <a:lstStyle/>
          <a:p>
            <a:pPr marL="0" indent="0">
              <a:buNone/>
            </a:pPr>
            <a:r>
              <a:rPr lang="pl-PL" dirty="0"/>
              <a:t>IV. Miłość, która daje pić. Wpływ na Towarzystwo Jezusowe</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144. Duchowość Towarzystwa Jezusowego zawsze proponowała „dogłębne poznanie Pana (…), abym Go więcej kochał i więcej szedł w Jego ślady”. Św. Ignacy w swoich Ćwiczeniach Duchowych zachęca nas, by stanąć przed Ewangelią, która mówi, że „zraniono włócznią bok Jego i wypłynęła krew i woda”. Gdy odprawiający rekolekcje staje przed zranionym bokiem Chrystusa, Ignacy proponuje mu wejść do Serca Chrystusa. To droga do osiągnięcia dojrzałości własnego serca pod opieką „mistrza uczuć”, jak określił to św. Piotr Faber w jednym z listów do św. Ignacego</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Również o. Juan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Alfonso</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de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Polanco</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wspomina o tym w swojej biografii św. Ignacego: „Kardynał </a:t>
            </a:r>
            <a:r>
              <a:rPr lang="pl-PL" sz="2000" dirty="0" err="1">
                <a:effectLst/>
                <a:latin typeface="Georgia" panose="02040502050405020303" pitchFamily="18" charset="0"/>
                <a:ea typeface="Times New Roman" panose="02020603050405020304" pitchFamily="18" charset="0"/>
                <a:cs typeface="Times New Roman" panose="02020603050405020304" pitchFamily="18" charset="0"/>
              </a:rPr>
              <a:t>Contarini</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przyznawał, że znalazł w Ojcu Ignacym mistrza uczuć”</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 (…)</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145. Św. Ignacy kończy medytacje u stóp Krzyża, zachęcając odprawiającego ćwiczenia, aby z wielką czułością zwrócił się do ukrzyżowanego Pana i zapytał Go „jakby przyjaciel mówił do przyjaciela, albo sługa do pana swego”, co powinien dla Niego zrobić</a:t>
            </a:r>
            <a:r>
              <a:rPr lang="pl-PL" sz="2000"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Droga Ćwiczeń kończy się „Kontemplacją [pomocną] do uzyskania miłości”, z której wypływa dziękczynienie i ofiarowanie „pamięci, rozumu i woli” Sercu, które jest źródłem i początkiem każdego dobra. </a:t>
            </a:r>
          </a:p>
        </p:txBody>
      </p:sp>
    </p:spTree>
    <p:extLst>
      <p:ext uri="{BB962C8B-B14F-4D97-AF65-F5344CB8AC3E}">
        <p14:creationId xmlns:p14="http://schemas.microsoft.com/office/powerpoint/2010/main" val="285031196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EB25-19A9-979A-4717-45574AAF81C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38B85F5-2EE2-FE4A-E04D-B36960C2F138}"/>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00AEDFB-14F5-3346-B591-6469D23485E5}"/>
              </a:ext>
            </a:extLst>
          </p:cNvPr>
          <p:cNvSpPr>
            <a:spLocks noGrp="1"/>
          </p:cNvSpPr>
          <p:nvPr>
            <p:ph idx="1"/>
          </p:nvPr>
        </p:nvSpPr>
        <p:spPr/>
        <p:txBody>
          <a:bodyPr/>
          <a:lstStyle/>
          <a:p>
            <a:pPr marL="0" indent="0">
              <a:buNone/>
            </a:pPr>
            <a:r>
              <a:rPr lang="pl-PL" dirty="0"/>
              <a:t>V. Miłość dla miłości</a:t>
            </a:r>
          </a:p>
          <a:p>
            <a:pPr lvl="1"/>
            <a:r>
              <a:rPr lang="pl-PL" dirty="0"/>
              <a:t>Skarga i prośba</a:t>
            </a:r>
          </a:p>
          <a:p>
            <a:pPr lvl="1"/>
            <a:r>
              <a:rPr lang="pl-PL" dirty="0"/>
              <a:t>Przedłużać jego miłość w braciach</a:t>
            </a:r>
          </a:p>
          <a:p>
            <a:pPr lvl="1"/>
            <a:r>
              <a:rPr lang="pl-PL" dirty="0"/>
              <a:t>Niektóre echa w historii duchowości</a:t>
            </a:r>
          </a:p>
          <a:p>
            <a:pPr lvl="2"/>
            <a:r>
              <a:rPr lang="pl-PL" sz="1800" dirty="0"/>
              <a:t>Być źródłem dla innych</a:t>
            </a:r>
          </a:p>
          <a:p>
            <a:pPr lvl="2"/>
            <a:r>
              <a:rPr lang="pl-PL" sz="1800" dirty="0"/>
              <a:t>Braterstwo i mistyka</a:t>
            </a:r>
          </a:p>
          <a:p>
            <a:pPr lvl="1"/>
            <a:r>
              <a:rPr lang="pl-PL" dirty="0"/>
              <a:t>Zadośćuczynienie: budowanie na zgliszczach</a:t>
            </a:r>
          </a:p>
          <a:p>
            <a:pPr lvl="2"/>
            <a:r>
              <a:rPr lang="pl-PL" sz="1800" dirty="0"/>
              <a:t>Społeczne znaczenie zadośćuczynienia Sercu Chrystusa</a:t>
            </a:r>
          </a:p>
          <a:p>
            <a:pPr lvl="2"/>
            <a:r>
              <a:rPr lang="pl-PL" sz="1800" dirty="0"/>
              <a:t>Zadośćuczynić zranionym sercom	</a:t>
            </a:r>
          </a:p>
          <a:p>
            <a:pPr lvl="2"/>
            <a:r>
              <a:rPr lang="pl-PL" sz="1800" dirty="0"/>
              <a:t>Piękno prośby o przebaczenie</a:t>
            </a:r>
          </a:p>
          <a:p>
            <a:pPr lvl="2"/>
            <a:r>
              <a:rPr lang="pl-PL" sz="1800" dirty="0"/>
              <a:t>Zadośćuczynienie: przedłużenie Serca Chrystusa</a:t>
            </a:r>
          </a:p>
          <a:p>
            <a:pPr lvl="2"/>
            <a:r>
              <a:rPr lang="pl-PL" sz="1800" dirty="0"/>
              <a:t>Ofiara dla Miłości</a:t>
            </a:r>
          </a:p>
          <a:p>
            <a:pPr lvl="1"/>
            <a:r>
              <a:rPr lang="pl-PL" dirty="0"/>
              <a:t>Spójność i harmonia</a:t>
            </a:r>
          </a:p>
          <a:p>
            <a:pPr lvl="1"/>
            <a:r>
              <a:rPr lang="pl-PL" dirty="0"/>
              <a:t>Rozmiłować Świat</a:t>
            </a:r>
          </a:p>
          <a:p>
            <a:pPr lvl="1"/>
            <a:r>
              <a:rPr lang="pl-PL" dirty="0"/>
              <a:t>W komunii służby</a:t>
            </a:r>
          </a:p>
          <a:p>
            <a:pPr marL="0" indent="0">
              <a:buNone/>
            </a:pPr>
            <a:endParaRPr lang="pl-PL" dirty="0"/>
          </a:p>
          <a:p>
            <a:endParaRPr lang="pl-PL" dirty="0"/>
          </a:p>
        </p:txBody>
      </p:sp>
    </p:spTree>
    <p:extLst>
      <p:ext uri="{BB962C8B-B14F-4D97-AF65-F5344CB8AC3E}">
        <p14:creationId xmlns:p14="http://schemas.microsoft.com/office/powerpoint/2010/main" val="72661791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63AED-C5B7-9C7A-0322-9AE1A4AE714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46FA22B-C63C-3917-3CA1-ED457F3D0259}"/>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FF8B1698-EB75-EA68-010E-7FE5091AB219}"/>
              </a:ext>
            </a:extLst>
          </p:cNvPr>
          <p:cNvSpPr>
            <a:spLocks noGrp="1"/>
          </p:cNvSpPr>
          <p:nvPr>
            <p:ph idx="1"/>
          </p:nvPr>
        </p:nvSpPr>
        <p:spPr/>
        <p:txBody>
          <a:bodyPr/>
          <a:lstStyle/>
          <a:p>
            <a:pPr marL="0" indent="0">
              <a:buNone/>
            </a:pPr>
            <a:r>
              <a:rPr lang="pl-PL" b="1" dirty="0"/>
              <a:t>V. Miłość dla miłości. </a:t>
            </a:r>
            <a:r>
              <a:rPr lang="pl-PL" dirty="0"/>
              <a:t>Skarga i prośba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165. Począwszy od drugiego wielkiego objawienia się św. Małgorzacie, Jezus wyraża smutek, ponieważ za Jego wielką miłość do ludzi „odpłacamy Mu jedynie niewdzięcznością i wzgardą”, „oziębłością i obojętnością”. „To Mnie boli bardziej – dodał przy tym – niż wszystko inne, co musiałem znieść w czasie mej męki”.</a:t>
            </a:r>
          </a:p>
          <a:p>
            <a:pPr marL="0" indent="0" algn="jus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166. Jezus mówi o swoim pragnieniu bycia kochanym, pokazując nam, że Jego Serce nie jest obojętne na naszą odpowiedź na Jego pragnienie: „Gorąco pragnę, żeby ludzie Mnie kochali w Przenajświętszym Sakramencie i prawie nikogo nie znajduję, kto by się zdobył zaspokoić moje pragnienie, okazując wzajemność”. Jezus prosi o miłość. </a:t>
            </a:r>
            <a:endParaRPr lang="pl-PL" dirty="0"/>
          </a:p>
          <a:p>
            <a:endParaRPr lang="pl-PL" dirty="0"/>
          </a:p>
        </p:txBody>
      </p:sp>
    </p:spTree>
    <p:extLst>
      <p:ext uri="{BB962C8B-B14F-4D97-AF65-F5344CB8AC3E}">
        <p14:creationId xmlns:p14="http://schemas.microsoft.com/office/powerpoint/2010/main" val="285917479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1CE80-C458-615C-4919-32B9E0EE206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05BD684-DB13-9DAC-6E93-3995C8B63571}"/>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17191AC1-14D3-F5D8-49E3-7D17DF71DA31}"/>
              </a:ext>
            </a:extLst>
          </p:cNvPr>
          <p:cNvSpPr>
            <a:spLocks noGrp="1"/>
          </p:cNvSpPr>
          <p:nvPr>
            <p:ph idx="1"/>
          </p:nvPr>
        </p:nvSpPr>
        <p:spPr/>
        <p:txBody>
          <a:bodyPr/>
          <a:lstStyle/>
          <a:p>
            <a:pPr marL="0" indent="0">
              <a:buNone/>
            </a:pPr>
            <a:r>
              <a:rPr lang="pl-PL" b="1" dirty="0"/>
              <a:t>V. Miłość dla miłości. </a:t>
            </a:r>
            <a:r>
              <a:rPr lang="pl-PL" dirty="0"/>
              <a:t>Przedłużać jego miłość w braciach</a:t>
            </a:r>
          </a:p>
          <a:p>
            <a:pPr marL="0" indent="0" algn="jus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167. Musimy powrócić do Słowa Bożego, aby zrozumieć, że najlepszą odpowiedzią na miłość Jego Serca jest miłość do naszych braci i sióstr; nie ma większego czynu, jaki możemy Mu ofiarować, aby miłość odwzajemnić miłością. Słowo Boże mówi o tym z całkowitą jasnością:</a:t>
            </a:r>
            <a:endPar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indent="0" algn="just">
              <a:buNone/>
            </a:pPr>
            <a:r>
              <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„Wszystko, co uczyniliście jednemu z tych braci moich najmniejszych, </a:t>
            </a:r>
            <a:r>
              <a:rPr lang="pl-PL" i="1" dirty="0" err="1">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Mnieście</a:t>
            </a:r>
            <a:r>
              <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 uczynili” (Mt 25, 40).</a:t>
            </a:r>
          </a:p>
          <a:p>
            <a:pPr marL="0" indent="0" algn="just">
              <a:buNone/>
            </a:pPr>
            <a:r>
              <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„Bo całe Prawo wypełnia się w tym jednym nakazie: Będziesz miłował bliźniego swego jak siebie samego” (Ga 5, 14).</a:t>
            </a:r>
          </a:p>
          <a:p>
            <a:pPr marL="0" indent="0" algn="just">
              <a:buNone/>
            </a:pPr>
            <a:r>
              <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„My wiemy, że przeszliśmy ze śmierci do życia, bo miłujemy braci, kto zaś nie miłuje, trwa w śmierci” (1 J 3, 14).</a:t>
            </a:r>
          </a:p>
          <a:p>
            <a:pPr marL="0" indent="0" algn="just">
              <a:buNone/>
            </a:pPr>
            <a:r>
              <a:rPr lang="pl-PL"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„Kto nie miłuje brata swego, którego widzi, nie może miłować Boga, którego nie widzi” (1 J 4, 20).</a:t>
            </a:r>
            <a:endParaRPr lang="pl-PL" dirty="0"/>
          </a:p>
          <a:p>
            <a:pPr marL="0" indent="0">
              <a:buNone/>
            </a:pPr>
            <a:endParaRPr lang="pl-PL" dirty="0"/>
          </a:p>
          <a:p>
            <a:endParaRPr lang="pl-PL" dirty="0"/>
          </a:p>
        </p:txBody>
      </p:sp>
    </p:spTree>
    <p:extLst>
      <p:ext uri="{BB962C8B-B14F-4D97-AF65-F5344CB8AC3E}">
        <p14:creationId xmlns:p14="http://schemas.microsoft.com/office/powerpoint/2010/main" val="8971323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599EF-469F-7743-DCA7-67359780C1A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E9A04B-64A5-17E3-740D-2480C5C38279}"/>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EA6C0F6D-863E-4A0D-6F8B-0B86CD2AD870}"/>
              </a:ext>
            </a:extLst>
          </p:cNvPr>
          <p:cNvSpPr>
            <a:spLocks noGrp="1"/>
          </p:cNvSpPr>
          <p:nvPr>
            <p:ph idx="1"/>
          </p:nvPr>
        </p:nvSpPr>
        <p:spPr/>
        <p:txBody>
          <a:bodyPr/>
          <a:lstStyle/>
          <a:p>
            <a:pPr marL="0" indent="0">
              <a:buNone/>
            </a:pPr>
            <a:r>
              <a:rPr lang="pl-PL" b="1" dirty="0"/>
              <a:t>V. Miłość dla miłości. </a:t>
            </a:r>
            <a:r>
              <a:rPr lang="pl-PL" dirty="0"/>
              <a:t>Przedłużać jego miłość w braciach</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168. Miłości do naszych braci i sióstr nie da się wyprodukować, nie jest ona wynikiem jakiegoś naszego naturalnego wysiłku, ale wymaga przemiany naszego egoistycznego serca. Wtedy samorzutnie pojawia się dobrze znana suplikacja: „Jezu, uczyń serca nasze według Serca Twego”. Z tej samej przyczyny zachęta św. Pawła nie brzmiała: „Usiłujcie wykonywać dobre dzieła”. Jego zachęta była precyzyjna: „To dążenie niech was ożywia; ono też było w Chrystusie Jezusie” (</a:t>
            </a:r>
            <a:r>
              <a:rPr lang="pl-PL" i="1" dirty="0" err="1">
                <a:effectLst/>
                <a:latin typeface="Georgia" panose="02040502050405020303" pitchFamily="18" charset="0"/>
                <a:ea typeface="Times New Roman" panose="02020603050405020304" pitchFamily="18" charset="0"/>
                <a:cs typeface="Times New Roman" panose="02020603050405020304" pitchFamily="18" charset="0"/>
              </a:rPr>
              <a:t>Flp</a:t>
            </a:r>
            <a:r>
              <a:rPr lang="pl-PL" dirty="0">
                <a:effectLst/>
                <a:latin typeface="Georgia" panose="02040502050405020303" pitchFamily="18" charset="0"/>
                <a:ea typeface="Times New Roman" panose="02020603050405020304" pitchFamily="18" charset="0"/>
                <a:cs typeface="Times New Roman" panose="02020603050405020304" pitchFamily="18" charset="0"/>
              </a:rPr>
              <a:t> 2, 5).</a:t>
            </a:r>
          </a:p>
          <a:p>
            <a:pPr marL="0" indent="0">
              <a:buNone/>
            </a:pPr>
            <a:endParaRPr lang="pl-PL" dirty="0"/>
          </a:p>
          <a:p>
            <a:endParaRPr lang="pl-PL" dirty="0"/>
          </a:p>
        </p:txBody>
      </p:sp>
    </p:spTree>
    <p:extLst>
      <p:ext uri="{BB962C8B-B14F-4D97-AF65-F5344CB8AC3E}">
        <p14:creationId xmlns:p14="http://schemas.microsoft.com/office/powerpoint/2010/main" val="114690769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5297-63C2-3A0A-5589-A042525AD64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B6E2AD3-C626-82B6-D309-992F01D1AF16}"/>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4DA2F3DE-D90E-607B-4521-DBF5758C7FF0}"/>
              </a:ext>
            </a:extLst>
          </p:cNvPr>
          <p:cNvSpPr>
            <a:spLocks noGrp="1"/>
          </p:cNvSpPr>
          <p:nvPr>
            <p:ph idx="1"/>
          </p:nvPr>
        </p:nvSpPr>
        <p:spPr/>
        <p:txBody>
          <a:bodyPr/>
          <a:lstStyle/>
          <a:p>
            <a:pPr marL="0" indent="0">
              <a:buNone/>
            </a:pPr>
            <a:r>
              <a:rPr lang="pl-PL" b="1" dirty="0"/>
              <a:t>V. Miłość dla miłości. </a:t>
            </a:r>
            <a:r>
              <a:rPr lang="pl-PL" dirty="0"/>
              <a:t>Być źródłem dla innych</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173. Począwszy od Orygenesa, różni Ojcowie Kościoła wyjaśniali tekst Jana 7, 38 – „Rzeki wody żywej popłyną z jego wnętrza” – jako odnoszący się do samego wierzącego, chociaż jest to konsekwencja faktu, że on sam pił z Chrystusa. Tak więc, zjednoczenie z Chrystusem ma na celu nie tylko ugaszenie własnego pragnienia, ale także sprawia, że stajemy się źródłem ożywczej wody dla innych. Orygenes powiedział, że Chrystus spełnia swoją obietnicę, sprawiając, że wypływają z nas strumienie wody: „Dusza człowieka, stworzona na obraz Boży, może w sobie zawierać i z siebie wydobywać studnie, źródła i rzeki”.</a:t>
            </a:r>
          </a:p>
        </p:txBody>
      </p:sp>
    </p:spTree>
    <p:extLst>
      <p:ext uri="{BB962C8B-B14F-4D97-AF65-F5344CB8AC3E}">
        <p14:creationId xmlns:p14="http://schemas.microsoft.com/office/powerpoint/2010/main" val="119078814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B40E-1BF1-347F-ED31-13ECE67F40A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7E12263-9D97-A68E-46A3-70061C940AA6}"/>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B170844-68F9-EA40-02FA-2954F8DBF807}"/>
              </a:ext>
            </a:extLst>
          </p:cNvPr>
          <p:cNvSpPr>
            <a:spLocks noGrp="1"/>
          </p:cNvSpPr>
          <p:nvPr>
            <p:ph idx="1"/>
          </p:nvPr>
        </p:nvSpPr>
        <p:spPr/>
        <p:txBody>
          <a:bodyPr/>
          <a:lstStyle/>
          <a:p>
            <a:pPr marL="0" indent="0">
              <a:buNone/>
            </a:pPr>
            <a:r>
              <a:rPr lang="pl-PL" b="1" dirty="0"/>
              <a:t>V. Miłość dla miłości. </a:t>
            </a:r>
            <a:r>
              <a:rPr lang="pl-PL" dirty="0"/>
              <a:t>Być źródłem dla innych</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174. Św. Ambroży zalecał, by pić z Chrystusa, „aby źródło wody w was obfitowało i wypływało ku życiu wiecznemu”. A Mariusz Wiktoryn utrzymywał, że Duch Święty jest dany w takiej obfitości, że „ten, kto Go otrzymuje, staje się łonem, które wylewa rzeki wody żywej”. Św. Augustyn mówił, że tą rzeką, która wypływa z wierzącego, jest życzliwość. Św. Tomasz z Akwinu powtórzył tę ideę, twierdząc, że gdy ktoś „śpieszy się, by przekazywać innym rozmaite dary łaski, które otrzymał od Boga, z jego wnętrza wypływa woda żywa”.</a:t>
            </a:r>
            <a:endParaRPr lang="pl-PL" dirty="0"/>
          </a:p>
          <a:p>
            <a:endParaRPr lang="pl-PL" dirty="0"/>
          </a:p>
        </p:txBody>
      </p:sp>
    </p:spTree>
    <p:extLst>
      <p:ext uri="{BB962C8B-B14F-4D97-AF65-F5344CB8AC3E}">
        <p14:creationId xmlns:p14="http://schemas.microsoft.com/office/powerpoint/2010/main" val="236221102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1CB5-DC1F-36BB-8081-7C66D24750F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077EDD2-C6F2-D90E-D3C3-B775A9AA87BE}"/>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EAF1055F-2F22-283E-F7BF-E9725DC7293E}"/>
              </a:ext>
            </a:extLst>
          </p:cNvPr>
          <p:cNvSpPr>
            <a:spLocks noGrp="1"/>
          </p:cNvSpPr>
          <p:nvPr>
            <p:ph idx="1"/>
          </p:nvPr>
        </p:nvSpPr>
        <p:spPr/>
        <p:txBody>
          <a:bodyPr/>
          <a:lstStyle/>
          <a:p>
            <a:pPr marL="0" indent="0">
              <a:buNone/>
            </a:pPr>
            <a:r>
              <a:rPr lang="pl-PL" b="1" dirty="0"/>
              <a:t>V. Miłość dla miłości. </a:t>
            </a:r>
            <a:r>
              <a:rPr lang="pl-PL" dirty="0"/>
              <a:t>Braterstwo i mistyka</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177. Św. Bernard, zapraszając nas do zjednoczenia z Sercem Chrystusa, posługiwał się bogactwem tego nabożeństwa, aby zachęcić do zmiany życia opartej na miłości. Wierzył on, że możliwa jest przemiana uczuciowości, zniewolonej przyjemnościami, której nie da się uwolnić przez ślepe posłuszeństwo nakazowi, ale poprzez odpowiedź na słodycz miłości Chrystusa. Zło pokonuje się dobrem, zło zwycięża się poprzez wzrost miłości: „Miłuj tedy Pana, Boga twego, z całego i pełnego uczucia serca, miłuj Go z całą czujnością i rozwagą rozumu, miłuj Go także ze wszystkich sił swoich tak, iżbyś nie lękał się nawet umrzeć z miłości ku Niemu (…). Niech Pan Jezus będzie słodki i łagodny dla twego serca, przeciw złudnym słodyczom cielesnych przyjemności, i niech Jego słodycz przezwycięży słodycz, tak jak gwóźdź wybija gwóźdź”.</a:t>
            </a:r>
          </a:p>
          <a:p>
            <a:pPr marL="0" indent="0">
              <a:buNone/>
            </a:pPr>
            <a:endParaRPr lang="pl-PL" dirty="0"/>
          </a:p>
        </p:txBody>
      </p:sp>
    </p:spTree>
    <p:extLst>
      <p:ext uri="{BB962C8B-B14F-4D97-AF65-F5344CB8AC3E}">
        <p14:creationId xmlns:p14="http://schemas.microsoft.com/office/powerpoint/2010/main" val="327844435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EC35-413C-A6B8-93CD-0D06CB65CB2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C420CB9-3CAC-1DB3-4786-4A2F232D22AF}"/>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66C7FDB6-0895-1600-F94B-743768B5C2D3}"/>
              </a:ext>
            </a:extLst>
          </p:cNvPr>
          <p:cNvSpPr>
            <a:spLocks noGrp="1"/>
          </p:cNvSpPr>
          <p:nvPr>
            <p:ph idx="1"/>
          </p:nvPr>
        </p:nvSpPr>
        <p:spPr/>
        <p:txBody>
          <a:bodyPr/>
          <a:lstStyle/>
          <a:p>
            <a:pPr marL="0" indent="0">
              <a:buNone/>
            </a:pPr>
            <a:r>
              <a:rPr lang="pl-PL" b="1" dirty="0"/>
              <a:t>V. Miłość dla miłości. </a:t>
            </a:r>
            <a:r>
              <a:rPr lang="pl-PL" dirty="0"/>
              <a:t>Braterstwo i mistyka</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178. Św. Franciszek Salezy pozwalał oświecić się, przede wszystkim, przez prośbę Jezusa: „Uczcie się ode Mnie, bo jestem cichy i pokornego serca” (</a:t>
            </a:r>
            <a:r>
              <a:rPr lang="pl-PL" sz="1800" i="1" dirty="0">
                <a:effectLst/>
                <a:latin typeface="Georgia" panose="02040502050405020303" pitchFamily="18" charset="0"/>
                <a:ea typeface="Times New Roman" panose="02020603050405020304" pitchFamily="18" charset="0"/>
                <a:cs typeface="Times New Roman" panose="02020603050405020304" pitchFamily="18" charset="0"/>
              </a:rPr>
              <a:t>Mt</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11, 29). W ten sposób, mawiał, przez najprostsze i najzwyklejsze sprawy „kradniemy” Serce Pana: „Chcąc mu tedy służyć według jego upodobania, należy przykładać się z równą pilnością do rzeczy wielkich i wzniosłych, jak do rzeczy małych i niskich, ponieważ przez jedne i drugie możemy w równej mierze zdobyć miłością jego serce. (…) Te lekkie ofiary codzienne, jak ból głowy, ból zębów lub inne dolegliwości, dziwactwo męża lub żony, stłuczenie szklanki, czyjeś lekceważenie lub dąsy, zguba rękawiczek, pierścionka lub chusteczki, wczesne położenie się na spoczynek i ranne wstawanie na modlitwę i Komunię św., mały wstyd uczuwamy w wykonywaniu pewnych aktów pobożności wobec drugich, wszystkie te drobne przykrości, przyjęte i poniesione z miłością, zadowalają w wysokim stopniu dobroć Bożą”. Ale ostatecznie, kluczem do naszej odpowiedzi na miłość Serca Chrystusa jest miłość bliźniego: „miłość stanowcza, stała, niezmienna, która nie rozwodząc się nad drobiazgami, ani nad przymiotami lub kondycją osób, nie podlega zmianom ani animozjom (…). Nasz Pan kocha nas nieustannie, cierpliwie znosi zarówno nasze wady, jak i niedoskonałości; musimy zatem czynić to samo wobec naszych braci, nigdy nie męcząc się znoszeniem ich”.</a:t>
            </a:r>
          </a:p>
        </p:txBody>
      </p:sp>
    </p:spTree>
    <p:extLst>
      <p:ext uri="{BB962C8B-B14F-4D97-AF65-F5344CB8AC3E}">
        <p14:creationId xmlns:p14="http://schemas.microsoft.com/office/powerpoint/2010/main" val="5371935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1411-AA80-9E7D-3891-3B000384B45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7446EAC-7D8C-6A33-2CD7-7727C56A266D}"/>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C63974A2-D644-E9D3-E074-39DD3E80792E}"/>
              </a:ext>
            </a:extLst>
          </p:cNvPr>
          <p:cNvSpPr>
            <a:spLocks noGrp="1"/>
          </p:cNvSpPr>
          <p:nvPr>
            <p:ph idx="1"/>
          </p:nvPr>
        </p:nvSpPr>
        <p:spPr/>
        <p:txBody>
          <a:bodyPr/>
          <a:lstStyle/>
          <a:p>
            <a:pPr marL="0" indent="0">
              <a:buNone/>
            </a:pPr>
            <a:r>
              <a:rPr lang="pl-PL" b="1" dirty="0"/>
              <a:t>V. Miłość dla miłości. </a:t>
            </a:r>
            <a:r>
              <a:rPr lang="pl-PL" dirty="0"/>
              <a:t>Braterstwo i mistyka</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179. Św. Karol de Foucauld pragnął naśladować Jezusa Chrystusa, żyć tak jak On żył, działać tak jak On działał, zawsze robić to, co Jezus zrobiłby na jego miejscu. Aby w pełni osiągnąć ten cel, musiał dostosować się do uczuć Serca Chrystusa. Tak więc wyrażenie „miłość dla miłości” pojawia się raz jeszcze, gdy mówi: „Pragnienie cierpienia, aby na miłość odpowiedzieć miłością; (…) aby uczestniczyć w Jego dziele, ofiarowując się wraz z Nim, pomimo nicości, którą jestem, jako żertwa, jako ofiara dla uświęcenia ludzi”</a:t>
            </a:r>
            <a:r>
              <a:rPr lang="pl-PL" sz="1800" i="1"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Pragnienie niesienia miłości Jezusa, jego zaangażowanie misyjne wśród najbiedniejszych i najbardziej zapomnianych na ziemi, sprawiło, że przyjął jako motto słowa: </a:t>
            </a:r>
            <a:r>
              <a:rPr lang="pl-PL" sz="1800" i="1" dirty="0" err="1">
                <a:effectLst/>
                <a:latin typeface="Georgia" panose="02040502050405020303" pitchFamily="18" charset="0"/>
                <a:ea typeface="Times New Roman" panose="02020603050405020304" pitchFamily="18" charset="0"/>
                <a:cs typeface="Times New Roman" panose="02020603050405020304" pitchFamily="18" charset="0"/>
              </a:rPr>
              <a:t>Iesus</a:t>
            </a:r>
            <a:r>
              <a:rPr lang="pl-PL" sz="1800" i="1" dirty="0">
                <a:effectLst/>
                <a:latin typeface="Georgia" panose="02040502050405020303" pitchFamily="18" charset="0"/>
                <a:ea typeface="Times New Roman" panose="02020603050405020304" pitchFamily="18" charset="0"/>
                <a:cs typeface="Times New Roman" panose="02020603050405020304" pitchFamily="18" charset="0"/>
              </a:rPr>
              <a:t> Caritas</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wraz z symbolem Serca Chrystusa, zwieńczonego krzyżem. Nie była to decyzja powierzchowna: „Ze wszystkich sił staram się pokazać i pokazać tym biednym, zagubionym braciom, że nasza religia jest miłosierdziem, braterstwem, że jej symbolem jest Serce”. I postanowił osiąść z innymi braćmi „w Maroku w imię Serca Jezusa”. W ten sposób ich dzieło ewangelizacyjne byłoby promieniowaniem: „Miłość musi promieniować z braterstwa, tak jak promieniuje z Serca Jezusa”. To pragnienie stopniowo uczyniło go bratem wszystkich, ponieważ pozwalając się kształtować Sercu Chrystusa, pragnął objąć swoim braterskim sercem całą cierpiącą ludzkość: „Nasze serce, podobnie jak serce Kościoła, podobnie jak Serce Jezusa, musi obejmować wszystkich ludzi”. „Miłością Serca Jezusa do ludzi, którą objawił w swojej męce, powinniśmy obdarzać wszystkich ludzi”.</a:t>
            </a:r>
          </a:p>
        </p:txBody>
      </p:sp>
    </p:spTree>
    <p:extLst>
      <p:ext uri="{BB962C8B-B14F-4D97-AF65-F5344CB8AC3E}">
        <p14:creationId xmlns:p14="http://schemas.microsoft.com/office/powerpoint/2010/main" val="162354642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2FCF0-900C-DB98-C528-15B7FB32959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250BA9-9075-90FD-B42C-EBA927CB3486}"/>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A4CFF03F-21EA-2EBC-145E-873351EB952C}"/>
              </a:ext>
            </a:extLst>
          </p:cNvPr>
          <p:cNvSpPr>
            <a:spLocks noGrp="1"/>
          </p:cNvSpPr>
          <p:nvPr>
            <p:ph idx="1"/>
          </p:nvPr>
        </p:nvSpPr>
        <p:spPr>
          <a:xfrm>
            <a:off x="250824" y="188640"/>
            <a:ext cx="8893175" cy="6669360"/>
          </a:xfrm>
        </p:spPr>
        <p:txBody>
          <a:bodyPr/>
          <a:lstStyle/>
          <a:p>
            <a:pPr marL="0" indent="0" algn="ctr">
              <a:buNone/>
            </a:pPr>
            <a:r>
              <a:rPr lang="pl-PL" sz="2800" dirty="0">
                <a:solidFill>
                  <a:srgbClr val="FF0000"/>
                </a:solidFill>
              </a:rPr>
              <a:t>Encyklika</a:t>
            </a:r>
          </a:p>
          <a:p>
            <a:pPr marL="0" indent="0" algn="ctr">
              <a:buNone/>
            </a:pPr>
            <a:r>
              <a:rPr lang="pl-PL" sz="2800" b="1" i="1" dirty="0" err="1">
                <a:solidFill>
                  <a:srgbClr val="FF0000"/>
                </a:solidFill>
              </a:rPr>
              <a:t>Dilexit</a:t>
            </a:r>
            <a:r>
              <a:rPr lang="pl-PL" sz="2800" b="1" i="1" dirty="0">
                <a:solidFill>
                  <a:srgbClr val="FF0000"/>
                </a:solidFill>
              </a:rPr>
              <a:t> nos</a:t>
            </a:r>
          </a:p>
          <a:p>
            <a:pPr marL="0" indent="0" algn="ctr">
              <a:buNone/>
            </a:pPr>
            <a:r>
              <a:rPr lang="pl-PL" sz="2800" dirty="0">
                <a:solidFill>
                  <a:srgbClr val="FF0000"/>
                </a:solidFill>
              </a:rPr>
              <a:t>Ojca Świętego Franciszka</a:t>
            </a:r>
          </a:p>
          <a:p>
            <a:pPr marL="0" indent="0" algn="ctr">
              <a:buNone/>
            </a:pPr>
            <a:r>
              <a:rPr lang="pl-PL" sz="2800" dirty="0">
                <a:solidFill>
                  <a:srgbClr val="FF0000"/>
                </a:solidFill>
              </a:rPr>
              <a:t>o miłości ludzkiej i Bożej</a:t>
            </a:r>
          </a:p>
          <a:p>
            <a:pPr marL="0" indent="0" algn="ctr">
              <a:buNone/>
            </a:pPr>
            <a:r>
              <a:rPr lang="pl-PL" sz="2800" dirty="0">
                <a:solidFill>
                  <a:srgbClr val="FF0000"/>
                </a:solidFill>
              </a:rPr>
              <a:t>Serca Jezusa Chrystusa</a:t>
            </a:r>
          </a:p>
          <a:p>
            <a:pPr marL="0" indent="0">
              <a:buNone/>
            </a:pPr>
            <a:endParaRPr lang="pl-PL" dirty="0"/>
          </a:p>
          <a:p>
            <a:pPr marL="0" indent="0">
              <a:buNone/>
            </a:pPr>
            <a:endParaRPr lang="pl-PL" dirty="0"/>
          </a:p>
          <a:p>
            <a:pPr marL="0" indent="0" algn="ctr">
              <a:buNone/>
            </a:pPr>
            <a:r>
              <a:rPr lang="pl-PL" dirty="0"/>
              <a:t>I. Znaczenie serca</a:t>
            </a:r>
          </a:p>
          <a:p>
            <a:pPr marL="0" indent="0" algn="ctr">
              <a:buNone/>
            </a:pPr>
            <a:r>
              <a:rPr lang="pl-PL" dirty="0"/>
              <a:t>II. Gesty i słowa miłości</a:t>
            </a:r>
          </a:p>
          <a:p>
            <a:pPr marL="0" indent="0" algn="ctr">
              <a:buNone/>
            </a:pPr>
            <a:r>
              <a:rPr lang="pl-PL" dirty="0"/>
              <a:t>III. Oto serce, które tak bardzo umiłowało</a:t>
            </a:r>
          </a:p>
          <a:p>
            <a:pPr marL="0" indent="0" algn="ctr">
              <a:buNone/>
            </a:pPr>
            <a:r>
              <a:rPr lang="pl-PL" dirty="0"/>
              <a:t>IV. Miłość, która daje pić	</a:t>
            </a:r>
          </a:p>
          <a:p>
            <a:pPr marL="0" indent="0" algn="ctr">
              <a:buNone/>
            </a:pPr>
            <a:r>
              <a:rPr lang="pl-PL" dirty="0"/>
              <a:t>V. Miłość dla miłości</a:t>
            </a:r>
          </a:p>
          <a:p>
            <a:pPr marL="0" indent="0" algn="ctr">
              <a:buNone/>
            </a:pPr>
            <a:endParaRPr lang="pl-PL" dirty="0"/>
          </a:p>
          <a:p>
            <a:pPr marL="0" indent="0" algn="ctr">
              <a:buNone/>
            </a:pPr>
            <a:r>
              <a:rPr lang="pl-PL" sz="2000" dirty="0"/>
              <a:t>[220 paragrafów, 67 stron] </a:t>
            </a:r>
          </a:p>
          <a:p>
            <a:endParaRPr lang="pl-PL" dirty="0"/>
          </a:p>
        </p:txBody>
      </p:sp>
    </p:spTree>
    <p:extLst>
      <p:ext uri="{BB962C8B-B14F-4D97-AF65-F5344CB8AC3E}">
        <p14:creationId xmlns:p14="http://schemas.microsoft.com/office/powerpoint/2010/main" val="34772447"/>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47FA-1045-FFD7-B3E4-9968D68E75A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E993B97-F090-3AC4-FEC9-F5D0640A1F74}"/>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09AE76E5-B45D-8860-8F09-A33B2F3FB572}"/>
              </a:ext>
            </a:extLst>
          </p:cNvPr>
          <p:cNvSpPr>
            <a:spLocks noGrp="1"/>
          </p:cNvSpPr>
          <p:nvPr>
            <p:ph idx="1"/>
          </p:nvPr>
        </p:nvSpPr>
        <p:spPr/>
        <p:txBody>
          <a:bodyPr/>
          <a:lstStyle/>
          <a:p>
            <a:pPr marL="0" indent="0">
              <a:buNone/>
            </a:pPr>
            <a:r>
              <a:rPr lang="pl-PL" b="1" dirty="0"/>
              <a:t>V. Miłość dla miłości. </a:t>
            </a:r>
            <a:r>
              <a:rPr lang="pl-PL" dirty="0"/>
              <a:t>Zadośćuczynić zranionym sercom	</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186. Duch zadośćuczynienia „zachęca nas do żywienia nadziei, że każda, nawet głęboka rana może być uleczona. Całkowite naprawienie wydaje się czasem niemożliwe, kiedy dobra albo drogie osoby są definitywnie utracone albo kiedy pewne sytuacje stały się nieodwracalne. Jednak zamiar naprawienia i uczynienia tego w sposób konkretny jest istotny dla procesu pojednania i przywrócenia pokoju w sercu”.*</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Przemówienie do uczestników międzynarodowej konferencji pod hasłem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Réparer</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l’irréparable</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(Naprawić nienaprawialne), z okazji 350. rocznicy objawień Jezusa w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Paray</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-le-</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Monial</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(4 maja 2024).</a:t>
            </a:r>
            <a:endParaRPr lang="pl-PL"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51313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D012-C26C-7F7F-4691-E1DD33A6FC1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FF25AFE-36FA-2CC7-B0FF-5DCF3B64B350}"/>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4270DBA3-874C-651B-3F09-1C0408F2F38C}"/>
              </a:ext>
            </a:extLst>
          </p:cNvPr>
          <p:cNvSpPr>
            <a:spLocks noGrp="1"/>
          </p:cNvSpPr>
          <p:nvPr>
            <p:ph idx="1"/>
          </p:nvPr>
        </p:nvSpPr>
        <p:spPr/>
        <p:txBody>
          <a:bodyPr/>
          <a:lstStyle/>
          <a:p>
            <a:pPr marL="0" indent="0">
              <a:buNone/>
            </a:pPr>
            <a:r>
              <a:rPr lang="pl-PL" b="1" dirty="0"/>
              <a:t>V. Miłość dla miłości. </a:t>
            </a:r>
            <a:r>
              <a:rPr lang="pl-PL" dirty="0">
                <a:effectLst/>
                <a:ea typeface="Times New Roman" panose="02020603050405020304" pitchFamily="18" charset="0"/>
              </a:rPr>
              <a:t>Piękno prośby o przebaczenie</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187. Dobra intencja nie wystarczy; niezbędny jest wewnętrzny dynamizm pragnienia, który wywoła pewne skutki zewnętrzne. Krótko mówiąc, „zadośćuczynienie, jeśli ma być chrześcijańskie, jeśli ma poruszyć serce osoby znieważonej, a nie być jedynie aktem sprawiedliwości łagodzącej, wymaga dwóch angażujących postaw – uznania, że się zawiniło, i proszenia o przebaczenie. (…) Pragnienie zadośćuczynienia rodzi się właśnie z tego uczciwego uznania krzywdy wyrządzonej bratu oraz z głębokiego i szczerego poczucia, że została zraniona miłość”.*</a:t>
            </a:r>
          </a:p>
          <a:p>
            <a:pPr marL="0" indent="0" algn="just">
              <a:spcBef>
                <a:spcPts val="300"/>
              </a:spcBef>
              <a:spcAft>
                <a:spcPts val="300"/>
              </a:spcAft>
              <a:buNone/>
            </a:pP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Przemówienie do uczestników międzynarodowej konferencji pod hasłem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Réparer</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l’irréparable</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(Naprawić nienaprawialne), z okazji 350. rocznicy objawień Jezusa w </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Paray</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-le-</a:t>
            </a:r>
            <a:r>
              <a:rPr lang="pl-PL" sz="1800" dirty="0" err="1">
                <a:effectLst/>
                <a:latin typeface="Georgia" panose="02040502050405020303" pitchFamily="18" charset="0"/>
                <a:ea typeface="Times New Roman" panose="02020603050405020304" pitchFamily="18" charset="0"/>
                <a:cs typeface="Times New Roman" panose="02020603050405020304" pitchFamily="18" charset="0"/>
              </a:rPr>
              <a:t>Monial</a:t>
            </a:r>
            <a:r>
              <a:rPr lang="pl-PL" sz="1800" dirty="0">
                <a:effectLst/>
                <a:latin typeface="Georgia" panose="02040502050405020303" pitchFamily="18" charset="0"/>
                <a:ea typeface="Times New Roman" panose="02020603050405020304" pitchFamily="18" charset="0"/>
                <a:cs typeface="Times New Roman" panose="02020603050405020304" pitchFamily="18" charset="0"/>
              </a:rPr>
              <a:t> (4 maja 2024).</a:t>
            </a:r>
          </a:p>
          <a:p>
            <a:pPr marL="0" indent="0">
              <a:buNone/>
            </a:pPr>
            <a:endParaRPr lang="pl-PL" dirty="0"/>
          </a:p>
          <a:p>
            <a:endParaRPr lang="pl-PL" dirty="0"/>
          </a:p>
        </p:txBody>
      </p:sp>
    </p:spTree>
    <p:extLst>
      <p:ext uri="{BB962C8B-B14F-4D97-AF65-F5344CB8AC3E}">
        <p14:creationId xmlns:p14="http://schemas.microsoft.com/office/powerpoint/2010/main" val="320311932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13E36-1B47-B5BF-565F-AE42F343529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4964682-BB3F-6F5F-0AFD-F013C9807AF5}"/>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FB1FAD56-6260-77AC-6F9B-9F826F4FAF22}"/>
              </a:ext>
            </a:extLst>
          </p:cNvPr>
          <p:cNvSpPr>
            <a:spLocks noGrp="1"/>
          </p:cNvSpPr>
          <p:nvPr>
            <p:ph idx="1"/>
          </p:nvPr>
        </p:nvSpPr>
        <p:spPr/>
        <p:txBody>
          <a:bodyPr/>
          <a:lstStyle/>
          <a:p>
            <a:pPr marL="0" indent="0">
              <a:buNone/>
            </a:pPr>
            <a:r>
              <a:rPr lang="pl-PL" dirty="0"/>
              <a:t>V. Miłość dla miłości</a:t>
            </a:r>
          </a:p>
          <a:p>
            <a:pPr lvl="1"/>
            <a:r>
              <a:rPr lang="pl-PL" dirty="0"/>
              <a:t>Skarga i prośba</a:t>
            </a:r>
          </a:p>
          <a:p>
            <a:pPr lvl="1"/>
            <a:r>
              <a:rPr lang="pl-PL" dirty="0"/>
              <a:t>Przedłużać jego miłość w braciach</a:t>
            </a:r>
          </a:p>
          <a:p>
            <a:pPr lvl="1"/>
            <a:r>
              <a:rPr lang="pl-PL" dirty="0"/>
              <a:t>Niektóre echa w historii duchowości</a:t>
            </a:r>
          </a:p>
          <a:p>
            <a:pPr lvl="1"/>
            <a:r>
              <a:rPr lang="pl-PL" dirty="0"/>
              <a:t>Być źródłem dla innych</a:t>
            </a:r>
          </a:p>
          <a:p>
            <a:pPr lvl="1"/>
            <a:r>
              <a:rPr lang="pl-PL" dirty="0"/>
              <a:t>Braterstwo i mistyka</a:t>
            </a:r>
          </a:p>
          <a:p>
            <a:pPr lvl="1"/>
            <a:r>
              <a:rPr lang="pl-PL" dirty="0"/>
              <a:t>Zadośćuczynienie: budowanie na zgliszczach</a:t>
            </a:r>
          </a:p>
          <a:p>
            <a:pPr lvl="2"/>
            <a:r>
              <a:rPr lang="pl-PL" sz="1800" dirty="0"/>
              <a:t>Społeczne znaczenie zadośćuczynienia Sercu Chrystusa</a:t>
            </a:r>
          </a:p>
          <a:p>
            <a:pPr lvl="2"/>
            <a:r>
              <a:rPr lang="pl-PL" sz="1800" dirty="0"/>
              <a:t>Zadośćuczynić zranionym sercom	</a:t>
            </a:r>
          </a:p>
          <a:p>
            <a:pPr lvl="2"/>
            <a:r>
              <a:rPr lang="pl-PL" sz="1800" dirty="0"/>
              <a:t>Piękno prośby o przebaczenie</a:t>
            </a:r>
          </a:p>
          <a:p>
            <a:pPr lvl="2"/>
            <a:r>
              <a:rPr lang="pl-PL" sz="1800" dirty="0"/>
              <a:t>Zadośćuczynienie: przedłużenie Serca Chrystusa</a:t>
            </a:r>
          </a:p>
          <a:p>
            <a:pPr lvl="2"/>
            <a:r>
              <a:rPr lang="pl-PL" sz="1800" dirty="0"/>
              <a:t>Ofiara dla Miłości</a:t>
            </a:r>
          </a:p>
          <a:p>
            <a:pPr lvl="1"/>
            <a:r>
              <a:rPr lang="pl-PL" dirty="0"/>
              <a:t>Spójność i harmonia</a:t>
            </a:r>
          </a:p>
          <a:p>
            <a:pPr lvl="1"/>
            <a:r>
              <a:rPr lang="pl-PL" dirty="0"/>
              <a:t>Rozmiłować Świat</a:t>
            </a:r>
          </a:p>
          <a:p>
            <a:pPr lvl="1"/>
            <a:r>
              <a:rPr lang="pl-PL" dirty="0"/>
              <a:t>W komunii służby</a:t>
            </a:r>
          </a:p>
          <a:p>
            <a:pPr marL="0" indent="0">
              <a:buNone/>
            </a:pPr>
            <a:endParaRPr lang="pl-PL" dirty="0"/>
          </a:p>
          <a:p>
            <a:endParaRPr lang="pl-PL" dirty="0"/>
          </a:p>
        </p:txBody>
      </p:sp>
    </p:spTree>
    <p:extLst>
      <p:ext uri="{BB962C8B-B14F-4D97-AF65-F5344CB8AC3E}">
        <p14:creationId xmlns:p14="http://schemas.microsoft.com/office/powerpoint/2010/main" val="200751260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451D-D669-C06B-EB39-AC66630E001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2FF5D28-CBBA-41B4-B2F5-78004EB1B55C}"/>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56E976C8-A962-2E2E-F9D9-88A44FB29190}"/>
              </a:ext>
            </a:extLst>
          </p:cNvPr>
          <p:cNvSpPr>
            <a:spLocks noGrp="1"/>
          </p:cNvSpPr>
          <p:nvPr>
            <p:ph idx="1"/>
          </p:nvPr>
        </p:nvSpPr>
        <p:spPr/>
        <p:txBody>
          <a:bodyPr/>
          <a:lstStyle/>
          <a:p>
            <a:pPr marL="0" indent="0">
              <a:buNone/>
            </a:pPr>
            <a:r>
              <a:rPr lang="pl-PL" dirty="0"/>
              <a:t>V. Miłość dla miłości</a:t>
            </a:r>
          </a:p>
          <a:p>
            <a:pPr lvl="1"/>
            <a:r>
              <a:rPr lang="pl-PL" dirty="0"/>
              <a:t>Skarga i prośba</a:t>
            </a:r>
          </a:p>
          <a:p>
            <a:pPr lvl="1"/>
            <a:r>
              <a:rPr lang="pl-PL" dirty="0"/>
              <a:t>Przedłużać jego miłość w braciach</a:t>
            </a:r>
          </a:p>
          <a:p>
            <a:pPr lvl="1"/>
            <a:r>
              <a:rPr lang="pl-PL" dirty="0"/>
              <a:t>Niektóre echa w historii duchowości</a:t>
            </a:r>
          </a:p>
          <a:p>
            <a:pPr lvl="1"/>
            <a:r>
              <a:rPr lang="pl-PL" dirty="0"/>
              <a:t>Być źródłem dla innych</a:t>
            </a:r>
          </a:p>
          <a:p>
            <a:pPr lvl="1"/>
            <a:r>
              <a:rPr lang="pl-PL" dirty="0"/>
              <a:t>Braterstwo i mistyka</a:t>
            </a:r>
          </a:p>
          <a:p>
            <a:pPr lvl="1"/>
            <a:r>
              <a:rPr lang="pl-PL" dirty="0"/>
              <a:t>Zadośćuczynienie: budowanie na zgliszczach</a:t>
            </a:r>
          </a:p>
          <a:p>
            <a:pPr lvl="2"/>
            <a:r>
              <a:rPr lang="pl-PL" sz="1800" dirty="0"/>
              <a:t>Społeczne znaczenie zadośćuczynienia Sercu Chrystusa</a:t>
            </a:r>
          </a:p>
          <a:p>
            <a:pPr lvl="2"/>
            <a:r>
              <a:rPr lang="pl-PL" sz="1800" dirty="0"/>
              <a:t>Zadośćuczynić zranionym sercom	</a:t>
            </a:r>
          </a:p>
          <a:p>
            <a:pPr lvl="2"/>
            <a:r>
              <a:rPr lang="pl-PL" sz="1800" dirty="0"/>
              <a:t>Piękno prośby o przebaczenie</a:t>
            </a:r>
          </a:p>
          <a:p>
            <a:pPr lvl="2"/>
            <a:r>
              <a:rPr lang="pl-PL" sz="1800" dirty="0"/>
              <a:t>Zadośćuczynienie: przedłużenie Serca Chrystusa</a:t>
            </a:r>
          </a:p>
          <a:p>
            <a:pPr lvl="2"/>
            <a:r>
              <a:rPr lang="pl-PL" sz="1800" dirty="0"/>
              <a:t>Ofiara dla Miłości</a:t>
            </a:r>
          </a:p>
          <a:p>
            <a:pPr lvl="1"/>
            <a:r>
              <a:rPr lang="pl-PL" dirty="0"/>
              <a:t>Spójność i harmonia</a:t>
            </a:r>
          </a:p>
          <a:p>
            <a:pPr lvl="1"/>
            <a:r>
              <a:rPr lang="pl-PL" dirty="0"/>
              <a:t>Rozmiłować Świat</a:t>
            </a:r>
          </a:p>
          <a:p>
            <a:pPr lvl="1"/>
            <a:r>
              <a:rPr lang="pl-PL" dirty="0"/>
              <a:t>W komunii służby</a:t>
            </a:r>
          </a:p>
          <a:p>
            <a:pPr marL="0" indent="0">
              <a:buNone/>
            </a:pPr>
            <a:endParaRPr lang="pl-PL" dirty="0"/>
          </a:p>
          <a:p>
            <a:endParaRPr lang="pl-PL" dirty="0"/>
          </a:p>
        </p:txBody>
      </p:sp>
    </p:spTree>
    <p:extLst>
      <p:ext uri="{BB962C8B-B14F-4D97-AF65-F5344CB8AC3E}">
        <p14:creationId xmlns:p14="http://schemas.microsoft.com/office/powerpoint/2010/main" val="71717067"/>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8CD86-050C-06C0-E1C0-A257FAF556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CE50247-9C19-B8A6-DFA6-10994F8AA0AD}"/>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D350F786-F059-0074-0254-AC4FFC2F0CF5}"/>
              </a:ext>
            </a:extLst>
          </p:cNvPr>
          <p:cNvSpPr>
            <a:spLocks noGrp="1"/>
          </p:cNvSpPr>
          <p:nvPr>
            <p:ph idx="1"/>
          </p:nvPr>
        </p:nvSpPr>
        <p:spPr/>
        <p:txBody>
          <a:bodyPr/>
          <a:lstStyle/>
          <a:p>
            <a:pPr marL="0" indent="0">
              <a:buNone/>
            </a:pPr>
            <a:r>
              <a:rPr lang="pl-PL" b="1" dirty="0"/>
              <a:t>V. Miłość dla miłości. </a:t>
            </a:r>
            <a:r>
              <a:rPr lang="pl-PL" dirty="0"/>
              <a:t>Rozmiłować Świat</a:t>
            </a:r>
          </a:p>
          <a:p>
            <a:pPr marL="0" indent="0" algn="just">
              <a:spcBef>
                <a:spcPts val="300"/>
              </a:spcBef>
              <a:spcAft>
                <a:spcPts val="300"/>
              </a:spcAft>
              <a:buNone/>
            </a:pPr>
            <a:r>
              <a:rPr lang="pl-PL" sz="2000" dirty="0">
                <a:effectLst/>
                <a:latin typeface="Georgia" panose="02040502050405020303" pitchFamily="18" charset="0"/>
                <a:ea typeface="Times New Roman" panose="02020603050405020304" pitchFamily="18" charset="0"/>
                <a:cs typeface="Times New Roman" panose="02020603050405020304" pitchFamily="18" charset="0"/>
              </a:rPr>
              <a:t>209. Misja, rozumiana w perspektywie promieniowania miłością Serca Chrystusa, wymaga misjonarzy rozmiłowanych, którzy wciąż pozwalają się zdobyć przez Chrystusa, i którzy nie mogą nie przekazywać tej miłości, która odmieniła ich życie. Toteż boli ich tracenie czasu na omawianie drugorzędnych kwestii lub na narzucanie prawd i reguł, ponieważ ich główną troską jest dzielenie się tym, czego doświadczają, a przede wszystkim, aby przez ich nieudolne wysiłki, inni mogli dostrzec dobroć i piękno Umiłowanego. Czyż nie tak dzieje się z każdym zakochanym? Warto w tym miejscu zacytować słowa, którymi zakochany Dante Alighieri próbował wyrazić ten sposób myślenia:</a:t>
            </a:r>
          </a:p>
          <a:p>
            <a:pPr marL="0" indent="0" algn="just">
              <a:buNone/>
            </a:pPr>
            <a:r>
              <a:rPr lang="pl-PL" sz="2000"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	„Gdy wspomnę moc jej najdziwniejszą w świecie,</a:t>
            </a:r>
          </a:p>
          <a:p>
            <a:pPr marL="0" indent="0" algn="just">
              <a:buNone/>
            </a:pPr>
            <a:r>
              <a:rPr lang="pl-PL" sz="2000"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	poczynam płonąć w tak lubym pożarze,</a:t>
            </a:r>
          </a:p>
          <a:p>
            <a:pPr marL="0" indent="0" algn="just">
              <a:buNone/>
            </a:pPr>
            <a:r>
              <a:rPr lang="pl-PL" sz="2000"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	że jeśli wtedy mówić się odważę,</a:t>
            </a:r>
          </a:p>
          <a:p>
            <a:pPr marL="0" indent="0" algn="just">
              <a:buNone/>
            </a:pPr>
            <a:r>
              <a:rPr lang="pl-PL" sz="2000" i="1" dirty="0">
                <a:solidFill>
                  <a:srgbClr val="404040"/>
                </a:solidFill>
                <a:effectLst/>
                <a:latin typeface="Georgia" panose="02040502050405020303" pitchFamily="18" charset="0"/>
                <a:ea typeface="Times New Roman" panose="02020603050405020304" pitchFamily="18" charset="0"/>
                <a:cs typeface="Times New Roman" panose="02020603050405020304" pitchFamily="18" charset="0"/>
              </a:rPr>
              <a:t>	to świat rozkocham przez mówienie moje”.</a:t>
            </a:r>
            <a:endParaRPr lang="pl-PL" sz="2000" dirty="0"/>
          </a:p>
        </p:txBody>
      </p:sp>
    </p:spTree>
    <p:extLst>
      <p:ext uri="{BB962C8B-B14F-4D97-AF65-F5344CB8AC3E}">
        <p14:creationId xmlns:p14="http://schemas.microsoft.com/office/powerpoint/2010/main" val="1225659623"/>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C8DD3-92ED-B957-2423-9B92E0B9996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53C8BF4-BF05-8981-148F-43EA24E4F487}"/>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33773BF0-A8B3-817F-4F11-0E743DD61F5A}"/>
              </a:ext>
            </a:extLst>
          </p:cNvPr>
          <p:cNvSpPr>
            <a:spLocks noGrp="1"/>
          </p:cNvSpPr>
          <p:nvPr>
            <p:ph idx="1"/>
          </p:nvPr>
        </p:nvSpPr>
        <p:spPr/>
        <p:txBody>
          <a:bodyPr/>
          <a:lstStyle/>
          <a:p>
            <a:pPr marL="0" indent="0">
              <a:buNone/>
            </a:pPr>
            <a:r>
              <a:rPr lang="pl-PL" b="1" dirty="0"/>
              <a:t>V. Miłość dla miłości. </a:t>
            </a:r>
            <a:r>
              <a:rPr lang="pl-PL" dirty="0"/>
              <a:t>Rozmiłować Świat</a:t>
            </a:r>
          </a:p>
          <a:p>
            <a:pPr marL="0" indent="0" algn="just">
              <a:spcBef>
                <a:spcPts val="300"/>
              </a:spcBef>
              <a:spcAft>
                <a:spcPts val="300"/>
              </a:spcAft>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211. Chrystus prosi cię, abyś nie wstydził się przyznać do przyjaźni z Nim, nie zapominając o roztropności i szacunku. Prosi cię, abyś odważył się powiedzieć innym, że spotkanie z Nim było dla ciebie dobrem: „Do każdego więc, kto się przyzna do Mnie przed ludźmi, przyznam się i Ja przed moim Ojcem, który jest w niebie”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Mt </a:t>
            </a:r>
            <a:r>
              <a:rPr lang="pl-PL" dirty="0">
                <a:effectLst/>
                <a:latin typeface="Georgia" panose="02040502050405020303" pitchFamily="18" charset="0"/>
                <a:ea typeface="Times New Roman" panose="02020603050405020304" pitchFamily="18" charset="0"/>
                <a:cs typeface="Times New Roman" panose="02020603050405020304" pitchFamily="18" charset="0"/>
              </a:rPr>
              <a:t>10, 32). Ale zakochane serce nie czyni tego z obowiązku, to dla niego konieczność, którą trudno powstrzymać: „Biada mi bowiem, gdybym nie głosił Ewangelii!”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1 Kor</a:t>
            </a:r>
            <a:r>
              <a:rPr lang="pl-PL" dirty="0">
                <a:effectLst/>
                <a:latin typeface="Georgia" panose="02040502050405020303" pitchFamily="18" charset="0"/>
                <a:ea typeface="Times New Roman" panose="02020603050405020304" pitchFamily="18" charset="0"/>
                <a:cs typeface="Times New Roman" panose="02020603050405020304" pitchFamily="18" charset="0"/>
              </a:rPr>
              <a:t> 9, 16). „Ale wtedy zaczął trawić moje serce jakby ogień, żarzący się w moim ciele. Czyniłem wysiłki, by go stłumić, lecz nie potrafiłem” (</a:t>
            </a:r>
            <a:r>
              <a:rPr lang="pl-PL" i="1" dirty="0">
                <a:effectLst/>
                <a:latin typeface="Georgia" panose="02040502050405020303" pitchFamily="18" charset="0"/>
                <a:ea typeface="Times New Roman" panose="02020603050405020304" pitchFamily="18" charset="0"/>
                <a:cs typeface="Times New Roman" panose="02020603050405020304" pitchFamily="18" charset="0"/>
              </a:rPr>
              <a:t>Jr </a:t>
            </a:r>
            <a:r>
              <a:rPr lang="pl-PL" dirty="0">
                <a:effectLst/>
                <a:latin typeface="Georgia" panose="02040502050405020303" pitchFamily="18" charset="0"/>
                <a:ea typeface="Times New Roman" panose="02020603050405020304" pitchFamily="18" charset="0"/>
                <a:cs typeface="Times New Roman" panose="02020603050405020304" pitchFamily="18" charset="0"/>
              </a:rPr>
              <a:t>20, 9).</a:t>
            </a:r>
            <a:endParaRPr lang="pl-PL" dirty="0"/>
          </a:p>
          <a:p>
            <a:pPr marL="0" indent="0">
              <a:buNone/>
            </a:pPr>
            <a:endParaRPr lang="pl-PL" dirty="0"/>
          </a:p>
          <a:p>
            <a:endParaRPr lang="pl-PL" dirty="0"/>
          </a:p>
        </p:txBody>
      </p:sp>
    </p:spTree>
    <p:extLst>
      <p:ext uri="{BB962C8B-B14F-4D97-AF65-F5344CB8AC3E}">
        <p14:creationId xmlns:p14="http://schemas.microsoft.com/office/powerpoint/2010/main" val="321734746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F7874-4E4A-C981-216F-A8285A2423F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C0C99DE-F309-F1C8-C3A1-681998BE51F4}"/>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D22C0330-BDD9-5E4D-5C07-6A3EA666A845}"/>
              </a:ext>
            </a:extLst>
          </p:cNvPr>
          <p:cNvSpPr>
            <a:spLocks noGrp="1"/>
          </p:cNvSpPr>
          <p:nvPr>
            <p:ph idx="1"/>
          </p:nvPr>
        </p:nvSpPr>
        <p:spPr/>
        <p:txBody>
          <a:bodyPr/>
          <a:lstStyle/>
          <a:p>
            <a:pPr marL="0" indent="0">
              <a:buNone/>
            </a:pPr>
            <a:r>
              <a:rPr lang="pl-PL" b="1" dirty="0"/>
              <a:t>V. Miłość dla miłości.</a:t>
            </a:r>
            <a:r>
              <a:rPr lang="pl-PL" dirty="0"/>
              <a:t> W komunii służby</a:t>
            </a:r>
          </a:p>
          <a:p>
            <a:pPr marL="0" indent="0">
              <a:buNone/>
            </a:pPr>
            <a:r>
              <a:rPr lang="pl-PL" dirty="0">
                <a:effectLst/>
                <a:latin typeface="Georgia" panose="02040502050405020303" pitchFamily="18" charset="0"/>
                <a:ea typeface="Times New Roman" panose="02020603050405020304" pitchFamily="18" charset="0"/>
                <a:cs typeface="Times New Roman" panose="02020603050405020304" pitchFamily="18" charset="0"/>
              </a:rPr>
              <a:t>216. W pewien sposób powinieneś być misjonarzem, tak jak Apostołowie Jezusa i pierwsi uczniowie, którzy poszli głosić miłość Boga, którzy poszli głosić, że Chrystus żyje i warto się z Nim zapoznać. Św. Teresa od Dzieciątka Jezus przeżywała to jako nieodłączną część swojego poświęcenia się Miłości miłosiernej: „Chciałam dać pić memu Umiłowanemu i czułam równocześnie, że i mnie pali pragnienie dusz”. To także jest twoją misją. Każdy wypełnia ją na swój sposób, a ty zobaczysz, jak możesz być misjonarzem. Jezus na to zasługuje. Jeśli macie odwagę, On was oświeci. Będzie wam towarzyszył i umacniał was, a wy przeżyjecie cenne doświadczenie, które przyniesie wam wiele dobra.</a:t>
            </a:r>
            <a:endParaRPr lang="pl-PL" dirty="0"/>
          </a:p>
          <a:p>
            <a:pPr marL="0" indent="0">
              <a:buNone/>
            </a:pPr>
            <a:endParaRPr lang="pl-PL" dirty="0"/>
          </a:p>
          <a:p>
            <a:endParaRPr lang="pl-PL" dirty="0"/>
          </a:p>
        </p:txBody>
      </p:sp>
    </p:spTree>
    <p:extLst>
      <p:ext uri="{BB962C8B-B14F-4D97-AF65-F5344CB8AC3E}">
        <p14:creationId xmlns:p14="http://schemas.microsoft.com/office/powerpoint/2010/main" val="287760565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146A-AED9-6777-B4F6-272EB558600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5D455D-D7D2-0666-5282-309B8E5D59FB}"/>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DA868181-AA13-C254-EFD8-CE6411304326}"/>
              </a:ext>
            </a:extLst>
          </p:cNvPr>
          <p:cNvSpPr>
            <a:spLocks noGrp="1"/>
          </p:cNvSpPr>
          <p:nvPr>
            <p:ph idx="1"/>
          </p:nvPr>
        </p:nvSpPr>
        <p:spPr/>
        <p:txBody>
          <a:bodyPr/>
          <a:lstStyle/>
          <a:p>
            <a:pPr marL="0" indent="0">
              <a:buNone/>
            </a:pPr>
            <a:r>
              <a:rPr lang="pl-PL" b="1" dirty="0"/>
              <a:t>Zakończenie</a:t>
            </a:r>
            <a:endParaRPr lang="pl-PL" dirty="0"/>
          </a:p>
          <a:p>
            <a:pPr marL="0" indent="0">
              <a:buNone/>
            </a:pPr>
            <a:r>
              <a:rPr lang="pl-PL" dirty="0">
                <a:latin typeface="Georgia" panose="02040502050405020303" pitchFamily="18" charset="0"/>
              </a:rPr>
              <a:t>219. Kościół również tego potrzebuje, aby nie zastępować miłości Chrystusa przestarzałymi strukturami, obsesjami z innych czasów, uwielbianiem własnej mentalności, fanatyzmami wszelkiego rodzaju, bo w końcu wszystko to zajmuje miejsce bezinteresownej miłości Boga, która wyzwala, ożywia, raduje serce i karmi wspólnoty. Z rany boku Chrystusa nadal płynie to źródło, które nigdy się nie wyczerpuje, nie przemija, zawsze ofiarowuje się na nowo temu, kto chce kochać. Tylko Jego miłość sprawi, że nowa ludzkość będzie możliwa.</a:t>
            </a:r>
          </a:p>
        </p:txBody>
      </p:sp>
    </p:spTree>
    <p:extLst>
      <p:ext uri="{BB962C8B-B14F-4D97-AF65-F5344CB8AC3E}">
        <p14:creationId xmlns:p14="http://schemas.microsoft.com/office/powerpoint/2010/main" val="41940606"/>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2B4F6A-19FC-DD63-497C-AF727107A64D}"/>
              </a:ext>
            </a:extLst>
          </p:cNvPr>
          <p:cNvSpPr>
            <a:spLocks noGrp="1"/>
          </p:cNvSpPr>
          <p:nvPr>
            <p:ph type="title"/>
          </p:nvPr>
        </p:nvSpPr>
        <p:spPr/>
        <p:txBody>
          <a:bodyPr/>
          <a:lstStyle/>
          <a:p>
            <a:r>
              <a:rPr lang="pl-PL" dirty="0"/>
              <a:t>Jan Paweł II </a:t>
            </a:r>
            <a:r>
              <a:rPr lang="pl-PL" b="0" dirty="0"/>
              <a:t>w Parlamencie Europejskim</a:t>
            </a:r>
          </a:p>
        </p:txBody>
      </p:sp>
      <p:sp>
        <p:nvSpPr>
          <p:cNvPr id="3" name="Symbol zastępczy zawartości 2">
            <a:extLst>
              <a:ext uri="{FF2B5EF4-FFF2-40B4-BE49-F238E27FC236}">
                <a16:creationId xmlns:a16="http://schemas.microsoft.com/office/drawing/2014/main" id="{D7AAD2C5-68DC-6ECB-54AB-B327CD20CCC1}"/>
              </a:ext>
            </a:extLst>
          </p:cNvPr>
          <p:cNvSpPr>
            <a:spLocks noGrp="1"/>
          </p:cNvSpPr>
          <p:nvPr>
            <p:ph idx="1"/>
          </p:nvPr>
        </p:nvSpPr>
        <p:spPr/>
        <p:txBody>
          <a:bodyPr/>
          <a:lstStyle/>
          <a:p>
            <a:pPr marL="0" indent="0">
              <a:buNone/>
            </a:pPr>
            <a:r>
              <a:rPr lang="pl-PL" dirty="0">
                <a:latin typeface="Georgia" panose="02040502050405020303" pitchFamily="18" charset="0"/>
              </a:rPr>
              <a:t>„Według pewnych opinii, swobody obywatelskie i polityczne, wywalczone niegdyś w drodze obalenia starego porządku, opartego na wierze religijnej, także i dziś wiążą się nieodłącznie z marginalizacją, to znaczy zwalczaniem religii, w której chętnie widzi się system alienacji. Z kolei według dokładnie przeciwnej opinii części wierzących, życie zgodne z wiarą może stać się możliwe jedynie przez powrót do owego starego porządku, często zresztą idealizowanego. </a:t>
            </a:r>
            <a:r>
              <a:rPr lang="pl-PL" b="1" dirty="0">
                <a:latin typeface="Georgia" panose="02040502050405020303" pitchFamily="18" charset="0"/>
              </a:rPr>
              <a:t>Te dwie antagonistyczne postawy nie oferują rozwiązań zgodnych z orędziem chrześcijańskim i z geniuszem Europy. </a:t>
            </a:r>
            <a:r>
              <a:rPr lang="pl-PL" dirty="0">
                <a:latin typeface="Georgia" panose="02040502050405020303" pitchFamily="18" charset="0"/>
              </a:rPr>
              <a:t>Tam bowiem, gdzie panują swobody obywatelskie i gdzie zagwarantowana jest wolność religijna, wiara może jedynie zyskać na żywotności podejmując wyzwanie niewiary, ateizm zaś może rozpoznać swe ograniczenia tylko w zestawieniu z wyzwaniem wiary.” (Jan Paweł II, Przemówienie w Parlamencie Europejskim w Strasburgu, 11 października 1988).</a:t>
            </a:r>
          </a:p>
        </p:txBody>
      </p:sp>
    </p:spTree>
    <p:extLst>
      <p:ext uri="{BB962C8B-B14F-4D97-AF65-F5344CB8AC3E}">
        <p14:creationId xmlns:p14="http://schemas.microsoft.com/office/powerpoint/2010/main" val="156166383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C5022-6105-C712-2700-600FA776FA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F7B3AE9-EC3D-2D96-7E2E-03EC8155E8C9}"/>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1B3573C9-877D-FDF1-3ADA-211E4690FD58}"/>
              </a:ext>
            </a:extLst>
          </p:cNvPr>
          <p:cNvSpPr>
            <a:spLocks noGrp="1"/>
          </p:cNvSpPr>
          <p:nvPr>
            <p:ph idx="1"/>
          </p:nvPr>
        </p:nvSpPr>
        <p:spPr/>
        <p:txBody>
          <a:bodyPr/>
          <a:lstStyle/>
          <a:p>
            <a:pPr marL="0" indent="0">
              <a:buNone/>
            </a:pPr>
            <a:r>
              <a:rPr lang="pl-PL" b="1" dirty="0"/>
              <a:t>Zakończenie</a:t>
            </a:r>
            <a:endParaRPr lang="pl-PL" dirty="0"/>
          </a:p>
          <a:p>
            <a:pPr marL="0" indent="0">
              <a:buNone/>
            </a:pPr>
            <a:r>
              <a:rPr lang="pl-PL" dirty="0">
                <a:latin typeface="Georgia" panose="02040502050405020303" pitchFamily="18" charset="0"/>
              </a:rPr>
              <a:t>220. Proszę Pana Jezusa, aby z Jego Najświętszego Serca wypłynęły dla nas wszystkich strumienie wody żywej, aby zagoić rany, które sobie zadajemy, aby umocnić naszą zdolność kochania i służenia, aby pobudzać nas do nauki wspólnego podążania ku światu sprawiedliwemu, solidarnemu i braterskiemu. Tak będzie do czasu, gdy szczęśliwie zjednoczeni będziemy ucztować w Królestwie niebieskim. Tam będzie zmartwychwstały Chrystus, który zharmonizuje wszystkie nasze różnice światłem nieustannie płynącym z Jego otwartego Serca. Niech Jezus zmartwychwstały będzie zawsze błogosławiony!</a:t>
            </a:r>
          </a:p>
          <a:p>
            <a:pPr marL="0" indent="0">
              <a:buNone/>
            </a:pPr>
            <a:endParaRPr lang="pl-PL" dirty="0">
              <a:latin typeface="Georgia" panose="02040502050405020303" pitchFamily="18" charset="0"/>
            </a:endParaRPr>
          </a:p>
          <a:p>
            <a:pPr marL="0" indent="0">
              <a:buNone/>
            </a:pPr>
            <a:r>
              <a:rPr lang="pl-PL" i="1" dirty="0">
                <a:latin typeface="Georgia" panose="02040502050405020303" pitchFamily="18" charset="0"/>
              </a:rPr>
              <a:t>W Rzymie, u Świętego Piotra, dnia 24 października 2024, w dwunastym roku Pontyfikatu.</a:t>
            </a:r>
          </a:p>
          <a:p>
            <a:pPr marL="0" indent="0">
              <a:buNone/>
            </a:pPr>
            <a:r>
              <a:rPr lang="pl-PL" i="1" dirty="0" err="1">
                <a:latin typeface="Georgia" panose="02040502050405020303" pitchFamily="18" charset="0"/>
              </a:rPr>
              <a:t>Franciscus</a:t>
            </a:r>
            <a:r>
              <a:rPr lang="pl-PL" i="1" dirty="0">
                <a:latin typeface="Georgia" panose="02040502050405020303" pitchFamily="18" charset="0"/>
              </a:rPr>
              <a:t> </a:t>
            </a:r>
          </a:p>
          <a:p>
            <a:pPr marL="0" indent="0">
              <a:buNone/>
            </a:pPr>
            <a:endParaRPr lang="pl-PL" dirty="0"/>
          </a:p>
        </p:txBody>
      </p:sp>
    </p:spTree>
    <p:extLst>
      <p:ext uri="{BB962C8B-B14F-4D97-AF65-F5344CB8AC3E}">
        <p14:creationId xmlns:p14="http://schemas.microsoft.com/office/powerpoint/2010/main" val="102651419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5A19-A62A-5CD7-B22A-DA4AC708C4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92D825F-E7B0-93E4-ED7C-06FF6654DFE7}"/>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5DA72F61-7378-AC43-749D-85A9B69C3F46}"/>
              </a:ext>
            </a:extLst>
          </p:cNvPr>
          <p:cNvSpPr>
            <a:spLocks noGrp="1"/>
          </p:cNvSpPr>
          <p:nvPr>
            <p:ph idx="1"/>
          </p:nvPr>
        </p:nvSpPr>
        <p:spPr/>
        <p:txBody>
          <a:bodyPr/>
          <a:lstStyle/>
          <a:p>
            <a:pPr marL="0" indent="0">
              <a:buNone/>
            </a:pPr>
            <a:r>
              <a:rPr lang="pl-PL" dirty="0"/>
              <a:t>I. Znaczenie serca</a:t>
            </a:r>
          </a:p>
          <a:p>
            <a:pPr lvl="1"/>
            <a:r>
              <a:rPr lang="pl-PL" dirty="0"/>
              <a:t>Co rozumiemy, gdy mówimy „serce”?</a:t>
            </a:r>
          </a:p>
          <a:p>
            <a:pPr lvl="1"/>
            <a:r>
              <a:rPr lang="pl-PL" dirty="0"/>
              <a:t>Powrócić do serca</a:t>
            </a:r>
          </a:p>
          <a:p>
            <a:pPr lvl="1"/>
            <a:r>
              <a:rPr lang="pl-PL" dirty="0"/>
              <a:t>Serce, które łączy fragmenty</a:t>
            </a:r>
          </a:p>
          <a:p>
            <a:pPr lvl="1"/>
            <a:r>
              <a:rPr lang="pl-PL" dirty="0"/>
              <a:t>Płomień</a:t>
            </a:r>
          </a:p>
          <a:p>
            <a:pPr lvl="1"/>
            <a:r>
              <a:rPr lang="pl-PL" dirty="0"/>
              <a:t>Świat może się zmienić zaczynając od serca</a:t>
            </a:r>
          </a:p>
          <a:p>
            <a:pPr marL="0" indent="0">
              <a:buNone/>
            </a:pPr>
            <a:endParaRPr lang="pl-PL" dirty="0"/>
          </a:p>
        </p:txBody>
      </p:sp>
    </p:spTree>
    <p:extLst>
      <p:ext uri="{BB962C8B-B14F-4D97-AF65-F5344CB8AC3E}">
        <p14:creationId xmlns:p14="http://schemas.microsoft.com/office/powerpoint/2010/main" val="552864760"/>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819F8731-0677-23D1-9BF4-53948A4439C2}"/>
              </a:ext>
            </a:extLst>
          </p:cNvPr>
          <p:cNvSpPr>
            <a:spLocks noGrp="1" noChangeArrowheads="1"/>
          </p:cNvSpPr>
          <p:nvPr>
            <p:ph type="ctrTitle"/>
          </p:nvPr>
        </p:nvSpPr>
        <p:spPr/>
        <p:txBody>
          <a:bodyPr/>
          <a:lstStyle/>
          <a:p>
            <a:pPr eaLnBrk="1" hangingPunct="1">
              <a:defRPr/>
            </a:pPr>
            <a:r>
              <a:rPr lang="pl-PL" altLang="pl-PL" dirty="0"/>
              <a:t>Koniec</a:t>
            </a:r>
          </a:p>
        </p:txBody>
      </p:sp>
      <p:sp>
        <p:nvSpPr>
          <p:cNvPr id="18435" name="Rectangle 5">
            <a:extLst>
              <a:ext uri="{FF2B5EF4-FFF2-40B4-BE49-F238E27FC236}">
                <a16:creationId xmlns:a16="http://schemas.microsoft.com/office/drawing/2014/main" id="{966AED31-510D-ACDF-F3A9-F888C69B261E}"/>
              </a:ext>
            </a:extLst>
          </p:cNvPr>
          <p:cNvSpPr>
            <a:spLocks noGrp="1" noChangeArrowheads="1"/>
          </p:cNvSpPr>
          <p:nvPr>
            <p:ph type="subTitle" idx="1"/>
          </p:nvPr>
        </p:nvSpPr>
        <p:spPr/>
        <p:txBody>
          <a:bodyPr/>
          <a:lstStyle/>
          <a:p>
            <a:pPr eaLnBrk="1" hangingPunct="1"/>
            <a:r>
              <a:rPr lang="pl-PL" altLang="pl-PL" dirty="0"/>
              <a:t>http://madel.jezuici.pl</a:t>
            </a:r>
          </a:p>
          <a:p>
            <a:pPr eaLnBrk="1" hangingPunct="1"/>
            <a:endParaRPr lang="pl-PL" altLang="pl-PL" dirty="0"/>
          </a:p>
          <a:p>
            <a:pPr eaLnBrk="1" hangingPunct="1"/>
            <a:endParaRPr lang="pl-PL" altLang="pl-PL" dirty="0"/>
          </a:p>
          <a:p>
            <a:pPr eaLnBrk="1" hangingPunct="1"/>
            <a:r>
              <a:rPr lang="pl-PL" altLang="pl-PL" dirty="0"/>
              <a:t>Akademia św. Ignacego</a:t>
            </a:r>
          </a:p>
          <a:p>
            <a:pPr eaLnBrk="1" hangingPunct="1"/>
            <a:r>
              <a:rPr lang="pl-PL" altLang="pl-PL" dirty="0"/>
              <a:t>24 XI 2024</a:t>
            </a:r>
          </a:p>
          <a:p>
            <a:pPr eaLnBrk="1" hangingPunct="1"/>
            <a:endParaRPr lang="pl-PL" altLang="pl-PL"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230C-EAEC-F8EC-7C66-9DEBFCF917D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23A5178-8420-2B91-50B3-A7CA4B02BD52}"/>
              </a:ext>
            </a:extLst>
          </p:cNvPr>
          <p:cNvSpPr>
            <a:spLocks noGrp="1"/>
          </p:cNvSpPr>
          <p:nvPr>
            <p:ph type="title"/>
          </p:nvPr>
        </p:nvSpPr>
        <p:spPr/>
        <p:txBody>
          <a:bodyPr/>
          <a:lstStyle/>
          <a:p>
            <a:r>
              <a:rPr lang="pl-PL" dirty="0"/>
              <a:t>Papież Franciszek </a:t>
            </a:r>
            <a:r>
              <a:rPr lang="pl-PL" b="0" dirty="0"/>
              <a:t>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904BE52D-666B-D855-ED73-FD90DC4337B4}"/>
              </a:ext>
            </a:extLst>
          </p:cNvPr>
          <p:cNvSpPr>
            <a:spLocks noGrp="1"/>
          </p:cNvSpPr>
          <p:nvPr>
            <p:ph idx="1"/>
          </p:nvPr>
        </p:nvSpPr>
        <p:spPr/>
        <p:txBody>
          <a:bodyPr/>
          <a:lstStyle/>
          <a:p>
            <a:pPr marL="0" indent="0">
              <a:buNone/>
            </a:pPr>
            <a:r>
              <a:rPr lang="pl-PL" dirty="0"/>
              <a:t>II. Gesty i słowa miłości</a:t>
            </a:r>
          </a:p>
          <a:p>
            <a:pPr lvl="1">
              <a:buFontTx/>
              <a:buChar char="-"/>
            </a:pPr>
            <a:r>
              <a:rPr lang="pl-PL" dirty="0"/>
              <a:t>Gesty, które odzwierciedlają serce</a:t>
            </a:r>
          </a:p>
          <a:p>
            <a:pPr lvl="1">
              <a:buFontTx/>
              <a:buChar char="-"/>
            </a:pPr>
            <a:r>
              <a:rPr lang="pl-PL" dirty="0"/>
              <a:t>Spojrzenie</a:t>
            </a:r>
          </a:p>
          <a:p>
            <a:pPr lvl="1">
              <a:buFontTx/>
              <a:buChar char="-"/>
            </a:pPr>
            <a:r>
              <a:rPr lang="pl-PL" dirty="0"/>
              <a:t>Słowa</a:t>
            </a:r>
          </a:p>
          <a:p>
            <a:pPr marL="0" indent="0">
              <a:buNone/>
            </a:pPr>
            <a:endParaRPr lang="pl-PL" dirty="0"/>
          </a:p>
        </p:txBody>
      </p:sp>
    </p:spTree>
    <p:extLst>
      <p:ext uri="{BB962C8B-B14F-4D97-AF65-F5344CB8AC3E}">
        <p14:creationId xmlns:p14="http://schemas.microsoft.com/office/powerpoint/2010/main" val="31553438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1BC85-538C-497F-8BAE-024D486C03F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41B081F-DE09-46B4-0DF1-8998EF660C5B}"/>
              </a:ext>
            </a:extLst>
          </p:cNvPr>
          <p:cNvSpPr>
            <a:spLocks noGrp="1"/>
          </p:cNvSpPr>
          <p:nvPr>
            <p:ph type="title"/>
          </p:nvPr>
        </p:nvSpPr>
        <p:spPr/>
        <p:txBody>
          <a:bodyPr/>
          <a:lstStyle/>
          <a:p>
            <a:r>
              <a:rPr lang="pl-PL" dirty="0"/>
              <a:t>Papież Franciszek</a:t>
            </a:r>
            <a:r>
              <a:rPr lang="pl-PL" b="0" dirty="0"/>
              <a:t> Encyklika </a:t>
            </a:r>
            <a:r>
              <a:rPr lang="pl-PL" b="0" i="1" dirty="0" err="1"/>
              <a:t>Dilexit</a:t>
            </a:r>
            <a:r>
              <a:rPr lang="pl-PL" b="0" i="1" dirty="0"/>
              <a:t> nos</a:t>
            </a:r>
          </a:p>
        </p:txBody>
      </p:sp>
      <p:sp>
        <p:nvSpPr>
          <p:cNvPr id="3" name="Symbol zastępczy zawartości 2">
            <a:extLst>
              <a:ext uri="{FF2B5EF4-FFF2-40B4-BE49-F238E27FC236}">
                <a16:creationId xmlns:a16="http://schemas.microsoft.com/office/drawing/2014/main" id="{A20C3FB6-01BD-B8B4-4861-EE2EF25E8A72}"/>
              </a:ext>
            </a:extLst>
          </p:cNvPr>
          <p:cNvSpPr>
            <a:spLocks noGrp="1"/>
          </p:cNvSpPr>
          <p:nvPr>
            <p:ph idx="1"/>
          </p:nvPr>
        </p:nvSpPr>
        <p:spPr/>
        <p:txBody>
          <a:bodyPr/>
          <a:lstStyle/>
          <a:p>
            <a:pPr marL="0" indent="0">
              <a:buNone/>
            </a:pPr>
            <a:r>
              <a:rPr lang="pl-PL" dirty="0"/>
              <a:t>III. Oto serce, które tak bardzo umiłowało</a:t>
            </a:r>
          </a:p>
          <a:p>
            <a:pPr lvl="1"/>
            <a:r>
              <a:rPr lang="pl-PL" dirty="0"/>
              <a:t>Adoracja Chrystusa</a:t>
            </a:r>
          </a:p>
          <a:p>
            <a:pPr lvl="1"/>
            <a:r>
              <a:rPr lang="pl-PL" dirty="0"/>
              <a:t>Oddawanie czci jego wizerunkowi	</a:t>
            </a:r>
          </a:p>
          <a:p>
            <a:pPr lvl="1"/>
            <a:r>
              <a:rPr lang="pl-PL" dirty="0"/>
              <a:t>Miłość zmysłowa</a:t>
            </a:r>
          </a:p>
          <a:p>
            <a:pPr lvl="1"/>
            <a:r>
              <a:rPr lang="pl-PL" dirty="0"/>
              <a:t>Potrójna miłość</a:t>
            </a:r>
          </a:p>
          <a:p>
            <a:pPr lvl="1"/>
            <a:r>
              <a:rPr lang="pl-PL" dirty="0"/>
              <a:t>Perspektywy </a:t>
            </a:r>
            <a:r>
              <a:rPr lang="pl-PL" dirty="0" err="1"/>
              <a:t>trynitarne</a:t>
            </a:r>
            <a:endParaRPr lang="pl-PL" dirty="0"/>
          </a:p>
          <a:p>
            <a:pPr lvl="1"/>
            <a:r>
              <a:rPr lang="pl-PL" dirty="0"/>
              <a:t>Najnowsze Wypowiedzi Urzędu Nauczycielskiego Kościoła</a:t>
            </a:r>
          </a:p>
          <a:p>
            <a:pPr lvl="1"/>
            <a:r>
              <a:rPr lang="pl-PL" dirty="0"/>
              <a:t>Pogłębienie i aktualność</a:t>
            </a:r>
          </a:p>
          <a:p>
            <a:pPr marL="0" indent="0">
              <a:buNone/>
            </a:pPr>
            <a:endParaRPr lang="pl-PL" dirty="0"/>
          </a:p>
        </p:txBody>
      </p:sp>
    </p:spTree>
    <p:extLst>
      <p:ext uri="{BB962C8B-B14F-4D97-AF65-F5344CB8AC3E}">
        <p14:creationId xmlns:p14="http://schemas.microsoft.com/office/powerpoint/2010/main" val="736636482"/>
      </p:ext>
    </p:extLst>
  </p:cSld>
  <p:clrMapOvr>
    <a:masterClrMapping/>
  </p:clrMapOvr>
  <p:transition spd="slow"/>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pl-PL" altLang="pl-PL"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pl-PL" altLang="pl-PL"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10134</Words>
  <Application>Microsoft Office PowerPoint</Application>
  <PresentationFormat>Pokaz na ekranie (4:3)</PresentationFormat>
  <Paragraphs>408</Paragraphs>
  <Slides>70</Slides>
  <Notes>0</Notes>
  <HiddenSlides>0</HiddenSlides>
  <MMClips>0</MMClips>
  <ScaleCrop>false</ScaleCrop>
  <HeadingPairs>
    <vt:vector size="8" baseType="variant">
      <vt:variant>
        <vt:lpstr>Używane czcionki</vt:lpstr>
      </vt:variant>
      <vt:variant>
        <vt:i4>1</vt:i4>
      </vt:variant>
      <vt:variant>
        <vt:lpstr>Motyw</vt:lpstr>
      </vt:variant>
      <vt:variant>
        <vt:i4>1</vt:i4>
      </vt:variant>
      <vt:variant>
        <vt:lpstr>Osadzone serwery OLE</vt:lpstr>
      </vt:variant>
      <vt:variant>
        <vt:i4>1</vt:i4>
      </vt:variant>
      <vt:variant>
        <vt:lpstr>Tytuły slajdów</vt:lpstr>
      </vt:variant>
      <vt:variant>
        <vt:i4>70</vt:i4>
      </vt:variant>
    </vt:vector>
  </HeadingPairs>
  <TitlesOfParts>
    <vt:vector size="73" baseType="lpstr">
      <vt:lpstr>Arial</vt:lpstr>
      <vt:lpstr>Projekt domyślny</vt:lpstr>
      <vt:lpstr>Prezentacja programu Microsoft PowerPoint</vt:lpstr>
      <vt:lpstr>Encyklika  Dilexit nos Ojca Świętego Franciszka o miłości ludzkiej i Bożej Serca Jezusa Chrystusa </vt:lpstr>
      <vt:lpstr>Prezentacja programu PowerPoint</vt:lpstr>
      <vt:lpstr>Prezentacja programu PowerPoint</vt:lpstr>
      <vt:lpstr>Papież Franciszek (13 marca 2013)</vt:lpstr>
      <vt:lpstr>Prezentacja programu PowerPoint</vt:lpstr>
      <vt:lpstr>Prezentacja programu PowerPoint</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Geral Manley Hopkinks SJ 1844–1889</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Papież Franciszek Encyklika Dilexit nos</vt:lpstr>
      <vt:lpstr>Jan Paweł II w Parlamencie Europejskim</vt:lpstr>
      <vt:lpstr>Papież Franciszek Encyklika Dilexit nos</vt:lpstr>
      <vt:lpstr>Koniec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
  <cp:lastModifiedBy/>
  <cp:revision>95</cp:revision>
  <dcterms:created xsi:type="dcterms:W3CDTF">2004-02-08T21:13:43Z</dcterms:created>
  <dcterms:modified xsi:type="dcterms:W3CDTF">2024-11-24T16:28:34Z</dcterms:modified>
</cp:coreProperties>
</file>